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60" r:id="rId4"/>
    <p:sldId id="262" r:id="rId5"/>
    <p:sldId id="264" r:id="rId6"/>
    <p:sldId id="266" r:id="rId7"/>
    <p:sldId id="268" r:id="rId8"/>
    <p:sldId id="270" r:id="rId9"/>
    <p:sldId id="272" r:id="rId10"/>
    <p:sldId id="274" r:id="rId11"/>
    <p:sldId id="276" r:id="rId12"/>
    <p:sldId id="277" r:id="rId13"/>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4F560D28-F605-4AA3-8F5A-A41D49F50185}" type="datetimeFigureOut">
              <a:rPr lang="en-GB" smtClean="0"/>
              <a:t>24/04/2019</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526465F1-3140-4C92-BABE-7057A7943CD5}" type="slidenum">
              <a:rPr lang="en-GB" smtClean="0"/>
              <a:t>‹#›</a:t>
            </a:fld>
            <a:endParaRPr lang="en-GB"/>
          </a:p>
        </p:txBody>
      </p:sp>
    </p:spTree>
    <p:extLst>
      <p:ext uri="{BB962C8B-B14F-4D97-AF65-F5344CB8AC3E}">
        <p14:creationId xmlns:p14="http://schemas.microsoft.com/office/powerpoint/2010/main" val="2614034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8814AD5-DC44-4F6F-BD03-A1233AD69030}" type="slidenum">
              <a:rPr lang="en-GB" smtClean="0"/>
              <a:t>1</a:t>
            </a:fld>
            <a:endParaRPr lang="en-GB"/>
          </a:p>
        </p:txBody>
      </p:sp>
    </p:spTree>
    <p:extLst>
      <p:ext uri="{BB962C8B-B14F-4D97-AF65-F5344CB8AC3E}">
        <p14:creationId xmlns:p14="http://schemas.microsoft.com/office/powerpoint/2010/main" val="2894451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8814AD5-DC44-4F6F-BD03-A1233AD69030}" type="slidenum">
              <a:rPr lang="en-GB" smtClean="0"/>
              <a:t>10</a:t>
            </a:fld>
            <a:endParaRPr lang="en-GB"/>
          </a:p>
        </p:txBody>
      </p:sp>
    </p:spTree>
    <p:extLst>
      <p:ext uri="{BB962C8B-B14F-4D97-AF65-F5344CB8AC3E}">
        <p14:creationId xmlns:p14="http://schemas.microsoft.com/office/powerpoint/2010/main" val="1745067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8814AD5-DC44-4F6F-BD03-A1233AD69030}" type="slidenum">
              <a:rPr lang="en-GB" smtClean="0"/>
              <a:t>11</a:t>
            </a:fld>
            <a:endParaRPr lang="en-GB"/>
          </a:p>
        </p:txBody>
      </p:sp>
    </p:spTree>
    <p:extLst>
      <p:ext uri="{BB962C8B-B14F-4D97-AF65-F5344CB8AC3E}">
        <p14:creationId xmlns:p14="http://schemas.microsoft.com/office/powerpoint/2010/main" val="40451367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8814AD5-DC44-4F6F-BD03-A1233AD69030}" type="slidenum">
              <a:rPr lang="en-GB" smtClean="0"/>
              <a:t>12</a:t>
            </a:fld>
            <a:endParaRPr lang="en-GB"/>
          </a:p>
        </p:txBody>
      </p:sp>
    </p:spTree>
    <p:extLst>
      <p:ext uri="{BB962C8B-B14F-4D97-AF65-F5344CB8AC3E}">
        <p14:creationId xmlns:p14="http://schemas.microsoft.com/office/powerpoint/2010/main" val="1607395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8814AD5-DC44-4F6F-BD03-A1233AD69030}" type="slidenum">
              <a:rPr lang="en-GB" smtClean="0"/>
              <a:t>2</a:t>
            </a:fld>
            <a:endParaRPr lang="en-GB"/>
          </a:p>
        </p:txBody>
      </p:sp>
    </p:spTree>
    <p:extLst>
      <p:ext uri="{BB962C8B-B14F-4D97-AF65-F5344CB8AC3E}">
        <p14:creationId xmlns:p14="http://schemas.microsoft.com/office/powerpoint/2010/main" val="2749589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8814AD5-DC44-4F6F-BD03-A1233AD69030}" type="slidenum">
              <a:rPr lang="en-GB" smtClean="0"/>
              <a:t>3</a:t>
            </a:fld>
            <a:endParaRPr lang="en-GB"/>
          </a:p>
        </p:txBody>
      </p:sp>
    </p:spTree>
    <p:extLst>
      <p:ext uri="{BB962C8B-B14F-4D97-AF65-F5344CB8AC3E}">
        <p14:creationId xmlns:p14="http://schemas.microsoft.com/office/powerpoint/2010/main" val="933897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8814AD5-DC44-4F6F-BD03-A1233AD69030}" type="slidenum">
              <a:rPr lang="en-GB" smtClean="0"/>
              <a:t>4</a:t>
            </a:fld>
            <a:endParaRPr lang="en-GB"/>
          </a:p>
        </p:txBody>
      </p:sp>
    </p:spTree>
    <p:extLst>
      <p:ext uri="{BB962C8B-B14F-4D97-AF65-F5344CB8AC3E}">
        <p14:creationId xmlns:p14="http://schemas.microsoft.com/office/powerpoint/2010/main" val="4280001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8814AD5-DC44-4F6F-BD03-A1233AD69030}" type="slidenum">
              <a:rPr lang="en-GB" smtClean="0"/>
              <a:t>5</a:t>
            </a:fld>
            <a:endParaRPr lang="en-GB"/>
          </a:p>
        </p:txBody>
      </p:sp>
    </p:spTree>
    <p:extLst>
      <p:ext uri="{BB962C8B-B14F-4D97-AF65-F5344CB8AC3E}">
        <p14:creationId xmlns:p14="http://schemas.microsoft.com/office/powerpoint/2010/main" val="2127869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8814AD5-DC44-4F6F-BD03-A1233AD69030}" type="slidenum">
              <a:rPr lang="en-GB" smtClean="0"/>
              <a:t>6</a:t>
            </a:fld>
            <a:endParaRPr lang="en-GB"/>
          </a:p>
        </p:txBody>
      </p:sp>
    </p:spTree>
    <p:extLst>
      <p:ext uri="{BB962C8B-B14F-4D97-AF65-F5344CB8AC3E}">
        <p14:creationId xmlns:p14="http://schemas.microsoft.com/office/powerpoint/2010/main" val="1962896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8814AD5-DC44-4F6F-BD03-A1233AD69030}" type="slidenum">
              <a:rPr lang="en-GB" smtClean="0"/>
              <a:t>7</a:t>
            </a:fld>
            <a:endParaRPr lang="en-GB"/>
          </a:p>
        </p:txBody>
      </p:sp>
    </p:spTree>
    <p:extLst>
      <p:ext uri="{BB962C8B-B14F-4D97-AF65-F5344CB8AC3E}">
        <p14:creationId xmlns:p14="http://schemas.microsoft.com/office/powerpoint/2010/main" val="435626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8814AD5-DC44-4F6F-BD03-A1233AD69030}" type="slidenum">
              <a:rPr lang="en-GB" smtClean="0"/>
              <a:t>8</a:t>
            </a:fld>
            <a:endParaRPr lang="en-GB"/>
          </a:p>
        </p:txBody>
      </p:sp>
    </p:spTree>
    <p:extLst>
      <p:ext uri="{BB962C8B-B14F-4D97-AF65-F5344CB8AC3E}">
        <p14:creationId xmlns:p14="http://schemas.microsoft.com/office/powerpoint/2010/main" val="1155343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8814AD5-DC44-4F6F-BD03-A1233AD69030}" type="slidenum">
              <a:rPr lang="en-GB" smtClean="0"/>
              <a:t>9</a:t>
            </a:fld>
            <a:endParaRPr lang="en-GB"/>
          </a:p>
        </p:txBody>
      </p:sp>
    </p:spTree>
    <p:extLst>
      <p:ext uri="{BB962C8B-B14F-4D97-AF65-F5344CB8AC3E}">
        <p14:creationId xmlns:p14="http://schemas.microsoft.com/office/powerpoint/2010/main" val="3361387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CFB96-FA91-4586-8F1D-20E147965F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633A300-6186-4EBA-8F12-BF57ECF57A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7A13A85-8AF5-4C9A-8B98-9BAF01ABC1C2}"/>
              </a:ext>
            </a:extLst>
          </p:cNvPr>
          <p:cNvSpPr>
            <a:spLocks noGrp="1"/>
          </p:cNvSpPr>
          <p:nvPr>
            <p:ph type="dt" sz="half" idx="10"/>
          </p:nvPr>
        </p:nvSpPr>
        <p:spPr/>
        <p:txBody>
          <a:bodyPr/>
          <a:lstStyle/>
          <a:p>
            <a:fld id="{88FC8C2D-CCA2-4387-844A-DF6972ACA546}" type="datetimeFigureOut">
              <a:rPr lang="en-GB" smtClean="0"/>
              <a:t>24/04/2019</a:t>
            </a:fld>
            <a:endParaRPr lang="en-GB"/>
          </a:p>
        </p:txBody>
      </p:sp>
      <p:sp>
        <p:nvSpPr>
          <p:cNvPr id="5" name="Footer Placeholder 4">
            <a:extLst>
              <a:ext uri="{FF2B5EF4-FFF2-40B4-BE49-F238E27FC236}">
                <a16:creationId xmlns:a16="http://schemas.microsoft.com/office/drawing/2014/main" id="{232F91EB-6654-45F7-9FFD-DF813BCF34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5D8FC0-8714-4BA1-B462-A384AA8A6B31}"/>
              </a:ext>
            </a:extLst>
          </p:cNvPr>
          <p:cNvSpPr>
            <a:spLocks noGrp="1"/>
          </p:cNvSpPr>
          <p:nvPr>
            <p:ph type="sldNum" sz="quarter" idx="12"/>
          </p:nvPr>
        </p:nvSpPr>
        <p:spPr/>
        <p:txBody>
          <a:bodyPr/>
          <a:lstStyle/>
          <a:p>
            <a:fld id="{C9A07BDD-5866-4A24-8E5D-11F61D1F44E9}" type="slidenum">
              <a:rPr lang="en-GB" smtClean="0"/>
              <a:t>‹#›</a:t>
            </a:fld>
            <a:endParaRPr lang="en-GB"/>
          </a:p>
        </p:txBody>
      </p:sp>
    </p:spTree>
    <p:extLst>
      <p:ext uri="{BB962C8B-B14F-4D97-AF65-F5344CB8AC3E}">
        <p14:creationId xmlns:p14="http://schemas.microsoft.com/office/powerpoint/2010/main" val="3058542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B99FA-1396-4466-ABA8-8C0DF418DB7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FFD8F5-2B63-4B48-8BEC-4ABE4F55B1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AD6EC4-3BE1-4945-8A4E-BF9230193645}"/>
              </a:ext>
            </a:extLst>
          </p:cNvPr>
          <p:cNvSpPr>
            <a:spLocks noGrp="1"/>
          </p:cNvSpPr>
          <p:nvPr>
            <p:ph type="dt" sz="half" idx="10"/>
          </p:nvPr>
        </p:nvSpPr>
        <p:spPr/>
        <p:txBody>
          <a:bodyPr/>
          <a:lstStyle/>
          <a:p>
            <a:fld id="{88FC8C2D-CCA2-4387-844A-DF6972ACA546}" type="datetimeFigureOut">
              <a:rPr lang="en-GB" smtClean="0"/>
              <a:t>24/04/2019</a:t>
            </a:fld>
            <a:endParaRPr lang="en-GB"/>
          </a:p>
        </p:txBody>
      </p:sp>
      <p:sp>
        <p:nvSpPr>
          <p:cNvPr id="5" name="Footer Placeholder 4">
            <a:extLst>
              <a:ext uri="{FF2B5EF4-FFF2-40B4-BE49-F238E27FC236}">
                <a16:creationId xmlns:a16="http://schemas.microsoft.com/office/drawing/2014/main" id="{98B47AF5-512E-4366-923C-16A553B726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7363B2-0CAD-43E3-9EA0-429E26083AD1}"/>
              </a:ext>
            </a:extLst>
          </p:cNvPr>
          <p:cNvSpPr>
            <a:spLocks noGrp="1"/>
          </p:cNvSpPr>
          <p:nvPr>
            <p:ph type="sldNum" sz="quarter" idx="12"/>
          </p:nvPr>
        </p:nvSpPr>
        <p:spPr/>
        <p:txBody>
          <a:bodyPr/>
          <a:lstStyle/>
          <a:p>
            <a:fld id="{C9A07BDD-5866-4A24-8E5D-11F61D1F44E9}" type="slidenum">
              <a:rPr lang="en-GB" smtClean="0"/>
              <a:t>‹#›</a:t>
            </a:fld>
            <a:endParaRPr lang="en-GB"/>
          </a:p>
        </p:txBody>
      </p:sp>
    </p:spTree>
    <p:extLst>
      <p:ext uri="{BB962C8B-B14F-4D97-AF65-F5344CB8AC3E}">
        <p14:creationId xmlns:p14="http://schemas.microsoft.com/office/powerpoint/2010/main" val="532712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271B92-AE0D-4B77-AD5A-566F88A139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62A45A-5408-464A-BEEB-D3E66238A1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FEA029-F571-4446-9859-F084FAF842CE}"/>
              </a:ext>
            </a:extLst>
          </p:cNvPr>
          <p:cNvSpPr>
            <a:spLocks noGrp="1"/>
          </p:cNvSpPr>
          <p:nvPr>
            <p:ph type="dt" sz="half" idx="10"/>
          </p:nvPr>
        </p:nvSpPr>
        <p:spPr/>
        <p:txBody>
          <a:bodyPr/>
          <a:lstStyle/>
          <a:p>
            <a:fld id="{88FC8C2D-CCA2-4387-844A-DF6972ACA546}" type="datetimeFigureOut">
              <a:rPr lang="en-GB" smtClean="0"/>
              <a:t>24/04/2019</a:t>
            </a:fld>
            <a:endParaRPr lang="en-GB"/>
          </a:p>
        </p:txBody>
      </p:sp>
      <p:sp>
        <p:nvSpPr>
          <p:cNvPr id="5" name="Footer Placeholder 4">
            <a:extLst>
              <a:ext uri="{FF2B5EF4-FFF2-40B4-BE49-F238E27FC236}">
                <a16:creationId xmlns:a16="http://schemas.microsoft.com/office/drawing/2014/main" id="{AF814BD0-42FC-4244-B80D-83F15525A8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2777C7-DE0D-408C-AE6C-E8EC16E51F1D}"/>
              </a:ext>
            </a:extLst>
          </p:cNvPr>
          <p:cNvSpPr>
            <a:spLocks noGrp="1"/>
          </p:cNvSpPr>
          <p:nvPr>
            <p:ph type="sldNum" sz="quarter" idx="12"/>
          </p:nvPr>
        </p:nvSpPr>
        <p:spPr/>
        <p:txBody>
          <a:bodyPr/>
          <a:lstStyle/>
          <a:p>
            <a:fld id="{C9A07BDD-5866-4A24-8E5D-11F61D1F44E9}" type="slidenum">
              <a:rPr lang="en-GB" smtClean="0"/>
              <a:t>‹#›</a:t>
            </a:fld>
            <a:endParaRPr lang="en-GB"/>
          </a:p>
        </p:txBody>
      </p:sp>
    </p:spTree>
    <p:extLst>
      <p:ext uri="{BB962C8B-B14F-4D97-AF65-F5344CB8AC3E}">
        <p14:creationId xmlns:p14="http://schemas.microsoft.com/office/powerpoint/2010/main" val="862956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2C234-0EED-4926-95AF-AFB94981114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AAB1D1-448A-4FBE-BB0D-5259F181FA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075EA6-89EC-4B47-BDA9-067CACB6BD5B}"/>
              </a:ext>
            </a:extLst>
          </p:cNvPr>
          <p:cNvSpPr>
            <a:spLocks noGrp="1"/>
          </p:cNvSpPr>
          <p:nvPr>
            <p:ph type="dt" sz="half" idx="10"/>
          </p:nvPr>
        </p:nvSpPr>
        <p:spPr/>
        <p:txBody>
          <a:bodyPr/>
          <a:lstStyle/>
          <a:p>
            <a:fld id="{88FC8C2D-CCA2-4387-844A-DF6972ACA546}" type="datetimeFigureOut">
              <a:rPr lang="en-GB" smtClean="0"/>
              <a:t>24/04/2019</a:t>
            </a:fld>
            <a:endParaRPr lang="en-GB"/>
          </a:p>
        </p:txBody>
      </p:sp>
      <p:sp>
        <p:nvSpPr>
          <p:cNvPr id="5" name="Footer Placeholder 4">
            <a:extLst>
              <a:ext uri="{FF2B5EF4-FFF2-40B4-BE49-F238E27FC236}">
                <a16:creationId xmlns:a16="http://schemas.microsoft.com/office/drawing/2014/main" id="{3BE3BEAF-6A12-41F1-9790-D6366C4A95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C188E1-D717-4BA6-923B-9F97135C4A7C}"/>
              </a:ext>
            </a:extLst>
          </p:cNvPr>
          <p:cNvSpPr>
            <a:spLocks noGrp="1"/>
          </p:cNvSpPr>
          <p:nvPr>
            <p:ph type="sldNum" sz="quarter" idx="12"/>
          </p:nvPr>
        </p:nvSpPr>
        <p:spPr/>
        <p:txBody>
          <a:bodyPr/>
          <a:lstStyle/>
          <a:p>
            <a:fld id="{C9A07BDD-5866-4A24-8E5D-11F61D1F44E9}" type="slidenum">
              <a:rPr lang="en-GB" smtClean="0"/>
              <a:t>‹#›</a:t>
            </a:fld>
            <a:endParaRPr lang="en-GB"/>
          </a:p>
        </p:txBody>
      </p:sp>
    </p:spTree>
    <p:extLst>
      <p:ext uri="{BB962C8B-B14F-4D97-AF65-F5344CB8AC3E}">
        <p14:creationId xmlns:p14="http://schemas.microsoft.com/office/powerpoint/2010/main" val="3870566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5EBBD-3460-4291-B530-6D83BA7C8E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F451F4-C123-4B7B-A95B-861316CDFF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A29930-743A-412C-A35D-CA0D4436C691}"/>
              </a:ext>
            </a:extLst>
          </p:cNvPr>
          <p:cNvSpPr>
            <a:spLocks noGrp="1"/>
          </p:cNvSpPr>
          <p:nvPr>
            <p:ph type="dt" sz="half" idx="10"/>
          </p:nvPr>
        </p:nvSpPr>
        <p:spPr/>
        <p:txBody>
          <a:bodyPr/>
          <a:lstStyle/>
          <a:p>
            <a:fld id="{88FC8C2D-CCA2-4387-844A-DF6972ACA546}" type="datetimeFigureOut">
              <a:rPr lang="en-GB" smtClean="0"/>
              <a:t>24/04/2019</a:t>
            </a:fld>
            <a:endParaRPr lang="en-GB"/>
          </a:p>
        </p:txBody>
      </p:sp>
      <p:sp>
        <p:nvSpPr>
          <p:cNvPr id="5" name="Footer Placeholder 4">
            <a:extLst>
              <a:ext uri="{FF2B5EF4-FFF2-40B4-BE49-F238E27FC236}">
                <a16:creationId xmlns:a16="http://schemas.microsoft.com/office/drawing/2014/main" id="{4CB7174C-1227-447C-8B45-C667A89040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6FE236-D806-4800-9C9A-E304262F9E10}"/>
              </a:ext>
            </a:extLst>
          </p:cNvPr>
          <p:cNvSpPr>
            <a:spLocks noGrp="1"/>
          </p:cNvSpPr>
          <p:nvPr>
            <p:ph type="sldNum" sz="quarter" idx="12"/>
          </p:nvPr>
        </p:nvSpPr>
        <p:spPr/>
        <p:txBody>
          <a:bodyPr/>
          <a:lstStyle/>
          <a:p>
            <a:fld id="{C9A07BDD-5866-4A24-8E5D-11F61D1F44E9}" type="slidenum">
              <a:rPr lang="en-GB" smtClean="0"/>
              <a:t>‹#›</a:t>
            </a:fld>
            <a:endParaRPr lang="en-GB"/>
          </a:p>
        </p:txBody>
      </p:sp>
    </p:spTree>
    <p:extLst>
      <p:ext uri="{BB962C8B-B14F-4D97-AF65-F5344CB8AC3E}">
        <p14:creationId xmlns:p14="http://schemas.microsoft.com/office/powerpoint/2010/main" val="1450130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51871-08C0-426D-932A-B8E89C6B0A5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3436B91-D406-4031-ABD4-07BF817C5C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3C681B3-1E3C-4DDF-A991-D7A939BF6A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16032E4-0001-4A0A-A468-451D05546432}"/>
              </a:ext>
            </a:extLst>
          </p:cNvPr>
          <p:cNvSpPr>
            <a:spLocks noGrp="1"/>
          </p:cNvSpPr>
          <p:nvPr>
            <p:ph type="dt" sz="half" idx="10"/>
          </p:nvPr>
        </p:nvSpPr>
        <p:spPr/>
        <p:txBody>
          <a:bodyPr/>
          <a:lstStyle/>
          <a:p>
            <a:fld id="{88FC8C2D-CCA2-4387-844A-DF6972ACA546}" type="datetimeFigureOut">
              <a:rPr lang="en-GB" smtClean="0"/>
              <a:t>24/04/2019</a:t>
            </a:fld>
            <a:endParaRPr lang="en-GB"/>
          </a:p>
        </p:txBody>
      </p:sp>
      <p:sp>
        <p:nvSpPr>
          <p:cNvPr id="6" name="Footer Placeholder 5">
            <a:extLst>
              <a:ext uri="{FF2B5EF4-FFF2-40B4-BE49-F238E27FC236}">
                <a16:creationId xmlns:a16="http://schemas.microsoft.com/office/drawing/2014/main" id="{2CC7F4EB-2D36-4897-9805-B55EBFC4A7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E41416-8AD7-404B-9698-087EC392E8E7}"/>
              </a:ext>
            </a:extLst>
          </p:cNvPr>
          <p:cNvSpPr>
            <a:spLocks noGrp="1"/>
          </p:cNvSpPr>
          <p:nvPr>
            <p:ph type="sldNum" sz="quarter" idx="12"/>
          </p:nvPr>
        </p:nvSpPr>
        <p:spPr/>
        <p:txBody>
          <a:bodyPr/>
          <a:lstStyle/>
          <a:p>
            <a:fld id="{C9A07BDD-5866-4A24-8E5D-11F61D1F44E9}" type="slidenum">
              <a:rPr lang="en-GB" smtClean="0"/>
              <a:t>‹#›</a:t>
            </a:fld>
            <a:endParaRPr lang="en-GB"/>
          </a:p>
        </p:txBody>
      </p:sp>
    </p:spTree>
    <p:extLst>
      <p:ext uri="{BB962C8B-B14F-4D97-AF65-F5344CB8AC3E}">
        <p14:creationId xmlns:p14="http://schemas.microsoft.com/office/powerpoint/2010/main" val="3240687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CF0E7-EB29-4F6C-BFF0-A4EBD6AF8D6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16101C-A5BB-4D42-AE2A-A7B4B3D410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03FA1C-3BFC-4A62-802E-3F338164FC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5E70C31-1095-4458-B3E3-FEC97B8BE9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42B937-5F78-410D-A2A3-082450780D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6BD9225-A189-4CF7-A400-9E70F3CA2106}"/>
              </a:ext>
            </a:extLst>
          </p:cNvPr>
          <p:cNvSpPr>
            <a:spLocks noGrp="1"/>
          </p:cNvSpPr>
          <p:nvPr>
            <p:ph type="dt" sz="half" idx="10"/>
          </p:nvPr>
        </p:nvSpPr>
        <p:spPr/>
        <p:txBody>
          <a:bodyPr/>
          <a:lstStyle/>
          <a:p>
            <a:fld id="{88FC8C2D-CCA2-4387-844A-DF6972ACA546}" type="datetimeFigureOut">
              <a:rPr lang="en-GB" smtClean="0"/>
              <a:t>24/04/2019</a:t>
            </a:fld>
            <a:endParaRPr lang="en-GB"/>
          </a:p>
        </p:txBody>
      </p:sp>
      <p:sp>
        <p:nvSpPr>
          <p:cNvPr id="8" name="Footer Placeholder 7">
            <a:extLst>
              <a:ext uri="{FF2B5EF4-FFF2-40B4-BE49-F238E27FC236}">
                <a16:creationId xmlns:a16="http://schemas.microsoft.com/office/drawing/2014/main" id="{56281871-9483-474D-9A1B-96A59833264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8593177-E0A2-4AF6-A358-3403C505F92D}"/>
              </a:ext>
            </a:extLst>
          </p:cNvPr>
          <p:cNvSpPr>
            <a:spLocks noGrp="1"/>
          </p:cNvSpPr>
          <p:nvPr>
            <p:ph type="sldNum" sz="quarter" idx="12"/>
          </p:nvPr>
        </p:nvSpPr>
        <p:spPr/>
        <p:txBody>
          <a:bodyPr/>
          <a:lstStyle/>
          <a:p>
            <a:fld id="{C9A07BDD-5866-4A24-8E5D-11F61D1F44E9}" type="slidenum">
              <a:rPr lang="en-GB" smtClean="0"/>
              <a:t>‹#›</a:t>
            </a:fld>
            <a:endParaRPr lang="en-GB"/>
          </a:p>
        </p:txBody>
      </p:sp>
    </p:spTree>
    <p:extLst>
      <p:ext uri="{BB962C8B-B14F-4D97-AF65-F5344CB8AC3E}">
        <p14:creationId xmlns:p14="http://schemas.microsoft.com/office/powerpoint/2010/main" val="2121928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2D0A5-DB5E-4568-9F73-23EEFC83E6A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E239AA8-DAFD-4A44-AEE7-67E6659D823E}"/>
              </a:ext>
            </a:extLst>
          </p:cNvPr>
          <p:cNvSpPr>
            <a:spLocks noGrp="1"/>
          </p:cNvSpPr>
          <p:nvPr>
            <p:ph type="dt" sz="half" idx="10"/>
          </p:nvPr>
        </p:nvSpPr>
        <p:spPr/>
        <p:txBody>
          <a:bodyPr/>
          <a:lstStyle/>
          <a:p>
            <a:fld id="{88FC8C2D-CCA2-4387-844A-DF6972ACA546}" type="datetimeFigureOut">
              <a:rPr lang="en-GB" smtClean="0"/>
              <a:t>24/04/2019</a:t>
            </a:fld>
            <a:endParaRPr lang="en-GB"/>
          </a:p>
        </p:txBody>
      </p:sp>
      <p:sp>
        <p:nvSpPr>
          <p:cNvPr id="4" name="Footer Placeholder 3">
            <a:extLst>
              <a:ext uri="{FF2B5EF4-FFF2-40B4-BE49-F238E27FC236}">
                <a16:creationId xmlns:a16="http://schemas.microsoft.com/office/drawing/2014/main" id="{6B2D5187-9595-414B-8ED4-598073A067B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20DA10A-30E9-4556-B68B-B9227714BDF5}"/>
              </a:ext>
            </a:extLst>
          </p:cNvPr>
          <p:cNvSpPr>
            <a:spLocks noGrp="1"/>
          </p:cNvSpPr>
          <p:nvPr>
            <p:ph type="sldNum" sz="quarter" idx="12"/>
          </p:nvPr>
        </p:nvSpPr>
        <p:spPr/>
        <p:txBody>
          <a:bodyPr/>
          <a:lstStyle/>
          <a:p>
            <a:fld id="{C9A07BDD-5866-4A24-8E5D-11F61D1F44E9}" type="slidenum">
              <a:rPr lang="en-GB" smtClean="0"/>
              <a:t>‹#›</a:t>
            </a:fld>
            <a:endParaRPr lang="en-GB"/>
          </a:p>
        </p:txBody>
      </p:sp>
    </p:spTree>
    <p:extLst>
      <p:ext uri="{BB962C8B-B14F-4D97-AF65-F5344CB8AC3E}">
        <p14:creationId xmlns:p14="http://schemas.microsoft.com/office/powerpoint/2010/main" val="1155367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610137-ECF6-456F-96CB-103D9CE9C48D}"/>
              </a:ext>
            </a:extLst>
          </p:cNvPr>
          <p:cNvSpPr>
            <a:spLocks noGrp="1"/>
          </p:cNvSpPr>
          <p:nvPr>
            <p:ph type="dt" sz="half" idx="10"/>
          </p:nvPr>
        </p:nvSpPr>
        <p:spPr/>
        <p:txBody>
          <a:bodyPr/>
          <a:lstStyle/>
          <a:p>
            <a:fld id="{88FC8C2D-CCA2-4387-844A-DF6972ACA546}" type="datetimeFigureOut">
              <a:rPr lang="en-GB" smtClean="0"/>
              <a:t>24/04/2019</a:t>
            </a:fld>
            <a:endParaRPr lang="en-GB"/>
          </a:p>
        </p:txBody>
      </p:sp>
      <p:sp>
        <p:nvSpPr>
          <p:cNvPr id="3" name="Footer Placeholder 2">
            <a:extLst>
              <a:ext uri="{FF2B5EF4-FFF2-40B4-BE49-F238E27FC236}">
                <a16:creationId xmlns:a16="http://schemas.microsoft.com/office/drawing/2014/main" id="{194EC50E-0834-4925-8883-3090E0A804A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25FA9A7-407B-4275-981A-016C586D880E}"/>
              </a:ext>
            </a:extLst>
          </p:cNvPr>
          <p:cNvSpPr>
            <a:spLocks noGrp="1"/>
          </p:cNvSpPr>
          <p:nvPr>
            <p:ph type="sldNum" sz="quarter" idx="12"/>
          </p:nvPr>
        </p:nvSpPr>
        <p:spPr/>
        <p:txBody>
          <a:bodyPr/>
          <a:lstStyle/>
          <a:p>
            <a:fld id="{C9A07BDD-5866-4A24-8E5D-11F61D1F44E9}" type="slidenum">
              <a:rPr lang="en-GB" smtClean="0"/>
              <a:t>‹#›</a:t>
            </a:fld>
            <a:endParaRPr lang="en-GB"/>
          </a:p>
        </p:txBody>
      </p:sp>
    </p:spTree>
    <p:extLst>
      <p:ext uri="{BB962C8B-B14F-4D97-AF65-F5344CB8AC3E}">
        <p14:creationId xmlns:p14="http://schemas.microsoft.com/office/powerpoint/2010/main" val="1096526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E9247-2C2B-4E50-A961-E646C2BDD4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EDEB68C-58B5-4D34-A047-96EA3F4629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CEF121C-5074-40FB-A67D-DE535B76B9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660DF8-3C99-40E5-A665-E97F3CAAB139}"/>
              </a:ext>
            </a:extLst>
          </p:cNvPr>
          <p:cNvSpPr>
            <a:spLocks noGrp="1"/>
          </p:cNvSpPr>
          <p:nvPr>
            <p:ph type="dt" sz="half" idx="10"/>
          </p:nvPr>
        </p:nvSpPr>
        <p:spPr/>
        <p:txBody>
          <a:bodyPr/>
          <a:lstStyle/>
          <a:p>
            <a:fld id="{88FC8C2D-CCA2-4387-844A-DF6972ACA546}" type="datetimeFigureOut">
              <a:rPr lang="en-GB" smtClean="0"/>
              <a:t>24/04/2019</a:t>
            </a:fld>
            <a:endParaRPr lang="en-GB"/>
          </a:p>
        </p:txBody>
      </p:sp>
      <p:sp>
        <p:nvSpPr>
          <p:cNvPr id="6" name="Footer Placeholder 5">
            <a:extLst>
              <a:ext uri="{FF2B5EF4-FFF2-40B4-BE49-F238E27FC236}">
                <a16:creationId xmlns:a16="http://schemas.microsoft.com/office/drawing/2014/main" id="{58C43C66-8F0A-4325-8F96-5B8FD1C5E7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5CA9D5-FBED-4555-BFBF-59EF71BC1301}"/>
              </a:ext>
            </a:extLst>
          </p:cNvPr>
          <p:cNvSpPr>
            <a:spLocks noGrp="1"/>
          </p:cNvSpPr>
          <p:nvPr>
            <p:ph type="sldNum" sz="quarter" idx="12"/>
          </p:nvPr>
        </p:nvSpPr>
        <p:spPr/>
        <p:txBody>
          <a:bodyPr/>
          <a:lstStyle/>
          <a:p>
            <a:fld id="{C9A07BDD-5866-4A24-8E5D-11F61D1F44E9}" type="slidenum">
              <a:rPr lang="en-GB" smtClean="0"/>
              <a:t>‹#›</a:t>
            </a:fld>
            <a:endParaRPr lang="en-GB"/>
          </a:p>
        </p:txBody>
      </p:sp>
    </p:spTree>
    <p:extLst>
      <p:ext uri="{BB962C8B-B14F-4D97-AF65-F5344CB8AC3E}">
        <p14:creationId xmlns:p14="http://schemas.microsoft.com/office/powerpoint/2010/main" val="3294879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4A471-9B0C-4A16-9E70-5C9D7E7219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6C8D6B9-CD31-4984-8FB9-719277DD93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2430353-70A2-4FF3-A15C-67FAFDE7B6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ED1B82-E991-4695-BF7B-86EF65D4915F}"/>
              </a:ext>
            </a:extLst>
          </p:cNvPr>
          <p:cNvSpPr>
            <a:spLocks noGrp="1"/>
          </p:cNvSpPr>
          <p:nvPr>
            <p:ph type="dt" sz="half" idx="10"/>
          </p:nvPr>
        </p:nvSpPr>
        <p:spPr/>
        <p:txBody>
          <a:bodyPr/>
          <a:lstStyle/>
          <a:p>
            <a:fld id="{88FC8C2D-CCA2-4387-844A-DF6972ACA546}" type="datetimeFigureOut">
              <a:rPr lang="en-GB" smtClean="0"/>
              <a:t>24/04/2019</a:t>
            </a:fld>
            <a:endParaRPr lang="en-GB"/>
          </a:p>
        </p:txBody>
      </p:sp>
      <p:sp>
        <p:nvSpPr>
          <p:cNvPr id="6" name="Footer Placeholder 5">
            <a:extLst>
              <a:ext uri="{FF2B5EF4-FFF2-40B4-BE49-F238E27FC236}">
                <a16:creationId xmlns:a16="http://schemas.microsoft.com/office/drawing/2014/main" id="{233A57FA-86A6-43F1-9A3C-BC1FE1C1A1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363BF6-D56E-481B-A056-1D284278F651}"/>
              </a:ext>
            </a:extLst>
          </p:cNvPr>
          <p:cNvSpPr>
            <a:spLocks noGrp="1"/>
          </p:cNvSpPr>
          <p:nvPr>
            <p:ph type="sldNum" sz="quarter" idx="12"/>
          </p:nvPr>
        </p:nvSpPr>
        <p:spPr/>
        <p:txBody>
          <a:bodyPr/>
          <a:lstStyle/>
          <a:p>
            <a:fld id="{C9A07BDD-5866-4A24-8E5D-11F61D1F44E9}" type="slidenum">
              <a:rPr lang="en-GB" smtClean="0"/>
              <a:t>‹#›</a:t>
            </a:fld>
            <a:endParaRPr lang="en-GB"/>
          </a:p>
        </p:txBody>
      </p:sp>
    </p:spTree>
    <p:extLst>
      <p:ext uri="{BB962C8B-B14F-4D97-AF65-F5344CB8AC3E}">
        <p14:creationId xmlns:p14="http://schemas.microsoft.com/office/powerpoint/2010/main" val="2617466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1FA283-2A9A-4C4D-8444-E6DE6E2DC9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FC72793-466B-4D74-B183-A633698527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F15855-EEA3-49CB-AC72-3A0A66CDF3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C8C2D-CCA2-4387-844A-DF6972ACA546}" type="datetimeFigureOut">
              <a:rPr lang="en-GB" smtClean="0"/>
              <a:t>24/04/2019</a:t>
            </a:fld>
            <a:endParaRPr lang="en-GB"/>
          </a:p>
        </p:txBody>
      </p:sp>
      <p:sp>
        <p:nvSpPr>
          <p:cNvPr id="5" name="Footer Placeholder 4">
            <a:extLst>
              <a:ext uri="{FF2B5EF4-FFF2-40B4-BE49-F238E27FC236}">
                <a16:creationId xmlns:a16="http://schemas.microsoft.com/office/drawing/2014/main" id="{F933AEA9-2553-4CA7-9F84-CB2D3F16CA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C352D16-9D33-4397-B048-86D94D41B0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A07BDD-5866-4A24-8E5D-11F61D1F44E9}" type="slidenum">
              <a:rPr lang="en-GB" smtClean="0"/>
              <a:t>‹#›</a:t>
            </a:fld>
            <a:endParaRPr lang="en-GB"/>
          </a:p>
        </p:txBody>
      </p:sp>
    </p:spTree>
    <p:extLst>
      <p:ext uri="{BB962C8B-B14F-4D97-AF65-F5344CB8AC3E}">
        <p14:creationId xmlns:p14="http://schemas.microsoft.com/office/powerpoint/2010/main" val="4289313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84039" y="365125"/>
            <a:ext cx="7164493" cy="1325563"/>
          </a:xfrm>
        </p:spPr>
        <p:txBody>
          <a:bodyPr vert="horz" lIns="91440" tIns="45720" rIns="91440" bIns="45720" rtlCol="0" anchor="ctr">
            <a:normAutofit fontScale="90000"/>
          </a:bodyPr>
          <a:lstStyle/>
          <a:p>
            <a:pPr lvl="0" algn="l" fontAlgn="base">
              <a:spcAft>
                <a:spcPct val="0"/>
              </a:spcAft>
            </a:pPr>
            <a:br>
              <a:rPr lang="en-US" sz="1100" b="1" kern="1200" dirty="0">
                <a:solidFill>
                  <a:schemeClr val="tx1"/>
                </a:solidFill>
                <a:latin typeface="+mj-lt"/>
                <a:ea typeface="+mj-ea"/>
                <a:cs typeface="+mj-cs"/>
              </a:rPr>
            </a:br>
            <a:br>
              <a:rPr lang="en-US" sz="1100" b="1" kern="1200" dirty="0">
                <a:solidFill>
                  <a:schemeClr val="tx1"/>
                </a:solidFill>
                <a:latin typeface="+mj-lt"/>
                <a:ea typeface="+mj-ea"/>
                <a:cs typeface="+mj-cs"/>
              </a:rPr>
            </a:br>
            <a:br>
              <a:rPr lang="en-US" sz="1100" b="1" kern="1200" dirty="0">
                <a:solidFill>
                  <a:schemeClr val="tx1"/>
                </a:solidFill>
                <a:latin typeface="+mj-lt"/>
                <a:ea typeface="+mj-ea"/>
                <a:cs typeface="+mj-cs"/>
              </a:rPr>
            </a:br>
            <a:br>
              <a:rPr lang="en-US" sz="1100" b="1" kern="1200" dirty="0">
                <a:solidFill>
                  <a:schemeClr val="tx1"/>
                </a:solidFill>
                <a:latin typeface="+mj-lt"/>
                <a:ea typeface="+mj-ea"/>
                <a:cs typeface="+mj-cs"/>
              </a:rPr>
            </a:br>
            <a:br>
              <a:rPr lang="en-US" sz="1100" b="1" kern="1200" dirty="0">
                <a:solidFill>
                  <a:schemeClr val="tx1"/>
                </a:solidFill>
                <a:latin typeface="+mj-lt"/>
                <a:ea typeface="+mj-ea"/>
                <a:cs typeface="+mj-cs"/>
              </a:rPr>
            </a:br>
            <a:br>
              <a:rPr lang="en-US" sz="1100" b="1" kern="1200" dirty="0">
                <a:solidFill>
                  <a:schemeClr val="tx1"/>
                </a:solidFill>
                <a:latin typeface="+mj-lt"/>
                <a:ea typeface="+mj-ea"/>
                <a:cs typeface="+mj-cs"/>
              </a:rPr>
            </a:br>
            <a:r>
              <a:rPr lang="en-US" sz="1100" b="1" kern="1200" dirty="0">
                <a:solidFill>
                  <a:srgbClr val="0070C0"/>
                </a:solidFill>
                <a:latin typeface="+mj-lt"/>
                <a:ea typeface="+mj-ea"/>
                <a:cs typeface="+mj-cs"/>
              </a:rPr>
              <a:t>Association </a:t>
            </a:r>
            <a:r>
              <a:rPr lang="en-US" sz="1100" b="1" kern="1200" dirty="0" err="1">
                <a:solidFill>
                  <a:srgbClr val="0070C0"/>
                </a:solidFill>
                <a:latin typeface="+mj-lt"/>
                <a:ea typeface="+mj-ea"/>
                <a:cs typeface="+mj-cs"/>
              </a:rPr>
              <a:t>Internationale</a:t>
            </a:r>
            <a:r>
              <a:rPr lang="en-US" sz="1100" b="1" kern="1200" dirty="0">
                <a:solidFill>
                  <a:srgbClr val="0070C0"/>
                </a:solidFill>
                <a:latin typeface="+mj-lt"/>
                <a:ea typeface="+mj-ea"/>
                <a:cs typeface="+mj-cs"/>
              </a:rPr>
              <a:t> de Droit des Assurances</a:t>
            </a:r>
            <a:br>
              <a:rPr lang="en-US" sz="1100" kern="1200" dirty="0">
                <a:solidFill>
                  <a:srgbClr val="0070C0"/>
                </a:solidFill>
                <a:latin typeface="+mj-lt"/>
                <a:ea typeface="+mj-ea"/>
                <a:cs typeface="+mj-cs"/>
              </a:rPr>
            </a:br>
            <a:r>
              <a:rPr lang="en-US" sz="1100" kern="1200" dirty="0">
                <a:solidFill>
                  <a:srgbClr val="0070C0"/>
                </a:solidFill>
                <a:latin typeface="+mj-lt"/>
                <a:ea typeface="+mj-ea"/>
                <a:cs typeface="+mj-cs"/>
              </a:rPr>
              <a:t>International Insurance Law Association </a:t>
            </a:r>
            <a:br>
              <a:rPr lang="en-US" sz="1100" kern="1200" dirty="0">
                <a:solidFill>
                  <a:srgbClr val="0070C0"/>
                </a:solidFill>
                <a:latin typeface="+mj-lt"/>
                <a:ea typeface="+mj-ea"/>
                <a:cs typeface="+mj-cs"/>
              </a:rPr>
            </a:br>
            <a:r>
              <a:rPr lang="en-US" sz="1100" kern="1200" dirty="0" err="1">
                <a:solidFill>
                  <a:srgbClr val="0070C0"/>
                </a:solidFill>
                <a:latin typeface="+mj-lt"/>
                <a:ea typeface="+mj-ea"/>
                <a:cs typeface="+mj-cs"/>
              </a:rPr>
              <a:t>Associazione</a:t>
            </a:r>
            <a:r>
              <a:rPr lang="en-US" sz="1100" kern="1200" dirty="0">
                <a:solidFill>
                  <a:srgbClr val="0070C0"/>
                </a:solidFill>
                <a:latin typeface="+mj-lt"/>
                <a:ea typeface="+mj-ea"/>
                <a:cs typeface="+mj-cs"/>
              </a:rPr>
              <a:t> </a:t>
            </a:r>
            <a:r>
              <a:rPr lang="en-US" sz="1100" kern="1200" dirty="0" err="1">
                <a:solidFill>
                  <a:srgbClr val="0070C0"/>
                </a:solidFill>
                <a:latin typeface="+mj-lt"/>
                <a:ea typeface="+mj-ea"/>
                <a:cs typeface="+mj-cs"/>
              </a:rPr>
              <a:t>Internazionale</a:t>
            </a:r>
            <a:r>
              <a:rPr lang="en-US" sz="1100" kern="1200" dirty="0">
                <a:solidFill>
                  <a:srgbClr val="0070C0"/>
                </a:solidFill>
                <a:latin typeface="+mj-lt"/>
                <a:ea typeface="+mj-ea"/>
                <a:cs typeface="+mj-cs"/>
              </a:rPr>
              <a:t> di </a:t>
            </a:r>
            <a:r>
              <a:rPr lang="en-US" sz="1100" kern="1200" dirty="0" err="1">
                <a:solidFill>
                  <a:srgbClr val="0070C0"/>
                </a:solidFill>
                <a:latin typeface="+mj-lt"/>
                <a:ea typeface="+mj-ea"/>
                <a:cs typeface="+mj-cs"/>
              </a:rPr>
              <a:t>Diritto</a:t>
            </a:r>
            <a:r>
              <a:rPr lang="en-US" sz="1100" kern="1200" dirty="0">
                <a:solidFill>
                  <a:srgbClr val="0070C0"/>
                </a:solidFill>
                <a:latin typeface="+mj-lt"/>
                <a:ea typeface="+mj-ea"/>
                <a:cs typeface="+mj-cs"/>
              </a:rPr>
              <a:t> </a:t>
            </a:r>
            <a:r>
              <a:rPr lang="en-US" sz="1100" kern="1200" dirty="0" err="1">
                <a:solidFill>
                  <a:srgbClr val="0070C0"/>
                </a:solidFill>
                <a:latin typeface="+mj-lt"/>
                <a:ea typeface="+mj-ea"/>
                <a:cs typeface="+mj-cs"/>
              </a:rPr>
              <a:t>delle</a:t>
            </a:r>
            <a:r>
              <a:rPr lang="en-US" sz="1100" kern="1200" dirty="0">
                <a:solidFill>
                  <a:srgbClr val="0070C0"/>
                </a:solidFill>
                <a:latin typeface="+mj-lt"/>
                <a:ea typeface="+mj-ea"/>
                <a:cs typeface="+mj-cs"/>
              </a:rPr>
              <a:t> </a:t>
            </a:r>
            <a:r>
              <a:rPr lang="en-US" sz="1100" kern="1200" dirty="0" err="1">
                <a:solidFill>
                  <a:srgbClr val="0070C0"/>
                </a:solidFill>
                <a:latin typeface="+mj-lt"/>
                <a:ea typeface="+mj-ea"/>
                <a:cs typeface="+mj-cs"/>
              </a:rPr>
              <a:t>Assicurazioni</a:t>
            </a:r>
            <a:br>
              <a:rPr lang="en-US" sz="1100" kern="1200" dirty="0">
                <a:solidFill>
                  <a:srgbClr val="0070C0"/>
                </a:solidFill>
                <a:latin typeface="+mj-lt"/>
                <a:ea typeface="+mj-ea"/>
                <a:cs typeface="+mj-cs"/>
              </a:rPr>
            </a:br>
            <a:r>
              <a:rPr lang="en-US" sz="1100" kern="1200" dirty="0" err="1">
                <a:solidFill>
                  <a:srgbClr val="0070C0"/>
                </a:solidFill>
                <a:latin typeface="+mj-lt"/>
                <a:ea typeface="+mj-ea"/>
                <a:cs typeface="+mj-cs"/>
              </a:rPr>
              <a:t>Internationale</a:t>
            </a:r>
            <a:r>
              <a:rPr lang="en-US" sz="1100" kern="1200" dirty="0">
                <a:solidFill>
                  <a:srgbClr val="0070C0"/>
                </a:solidFill>
                <a:latin typeface="+mj-lt"/>
                <a:ea typeface="+mj-ea"/>
                <a:cs typeface="+mj-cs"/>
              </a:rPr>
              <a:t> </a:t>
            </a:r>
            <a:r>
              <a:rPr lang="en-US" sz="1100" kern="1200" dirty="0" err="1">
                <a:solidFill>
                  <a:srgbClr val="0070C0"/>
                </a:solidFill>
                <a:latin typeface="+mj-lt"/>
                <a:ea typeface="+mj-ea"/>
                <a:cs typeface="+mj-cs"/>
              </a:rPr>
              <a:t>Vereinigung</a:t>
            </a:r>
            <a:r>
              <a:rPr lang="en-US" sz="1100" kern="1200" dirty="0">
                <a:solidFill>
                  <a:srgbClr val="0070C0"/>
                </a:solidFill>
                <a:latin typeface="+mj-lt"/>
                <a:ea typeface="+mj-ea"/>
                <a:cs typeface="+mj-cs"/>
              </a:rPr>
              <a:t> </a:t>
            </a:r>
            <a:r>
              <a:rPr lang="en-US" sz="1100" kern="1200" dirty="0" err="1">
                <a:solidFill>
                  <a:srgbClr val="0070C0"/>
                </a:solidFill>
                <a:latin typeface="+mj-lt"/>
                <a:ea typeface="+mj-ea"/>
                <a:cs typeface="+mj-cs"/>
              </a:rPr>
              <a:t>Versicherungsrecht</a:t>
            </a:r>
            <a:br>
              <a:rPr lang="en-US" sz="1100" kern="1200" dirty="0">
                <a:solidFill>
                  <a:srgbClr val="0070C0"/>
                </a:solidFill>
                <a:latin typeface="+mj-lt"/>
                <a:ea typeface="+mj-ea"/>
                <a:cs typeface="+mj-cs"/>
              </a:rPr>
            </a:br>
            <a:r>
              <a:rPr lang="en-US" sz="1100" kern="1200" dirty="0" err="1">
                <a:solidFill>
                  <a:srgbClr val="0070C0"/>
                </a:solidFill>
                <a:latin typeface="+mj-lt"/>
                <a:ea typeface="+mj-ea"/>
                <a:cs typeface="+mj-cs"/>
              </a:rPr>
              <a:t>Asociacion</a:t>
            </a:r>
            <a:r>
              <a:rPr lang="en-US" sz="1100" kern="1200" dirty="0">
                <a:solidFill>
                  <a:srgbClr val="0070C0"/>
                </a:solidFill>
                <a:latin typeface="+mj-lt"/>
                <a:ea typeface="+mj-ea"/>
                <a:cs typeface="+mj-cs"/>
              </a:rPr>
              <a:t> </a:t>
            </a:r>
            <a:r>
              <a:rPr lang="en-US" sz="1100" kern="1200" dirty="0" err="1">
                <a:solidFill>
                  <a:srgbClr val="0070C0"/>
                </a:solidFill>
                <a:latin typeface="+mj-lt"/>
                <a:ea typeface="+mj-ea"/>
                <a:cs typeface="+mj-cs"/>
              </a:rPr>
              <a:t>Internacional</a:t>
            </a:r>
            <a:r>
              <a:rPr lang="en-US" sz="1100" kern="1200" dirty="0">
                <a:solidFill>
                  <a:srgbClr val="0070C0"/>
                </a:solidFill>
                <a:latin typeface="+mj-lt"/>
                <a:ea typeface="+mj-ea"/>
                <a:cs typeface="+mj-cs"/>
              </a:rPr>
              <a:t> de Derecho de </a:t>
            </a:r>
            <a:r>
              <a:rPr lang="en-US" sz="1100" kern="1200" dirty="0" err="1">
                <a:solidFill>
                  <a:srgbClr val="0070C0"/>
                </a:solidFill>
                <a:latin typeface="+mj-lt"/>
                <a:ea typeface="+mj-ea"/>
                <a:cs typeface="+mj-cs"/>
              </a:rPr>
              <a:t>Seguros</a:t>
            </a:r>
            <a:br>
              <a:rPr lang="en-US" sz="1100" kern="1200" dirty="0">
                <a:solidFill>
                  <a:schemeClr val="tx1"/>
                </a:solidFill>
                <a:latin typeface="+mj-lt"/>
                <a:ea typeface="+mj-ea"/>
                <a:cs typeface="+mj-cs"/>
              </a:rPr>
            </a:br>
            <a:endParaRPr lang="en-US" sz="1100" kern="1200" dirty="0">
              <a:solidFill>
                <a:schemeClr val="tx1"/>
              </a:solidFill>
              <a:latin typeface="+mj-lt"/>
              <a:ea typeface="+mj-ea"/>
              <a:cs typeface="+mj-cs"/>
            </a:endParaRPr>
          </a:p>
        </p:txBody>
      </p:sp>
      <p:pic>
        <p:nvPicPr>
          <p:cNvPr id="4" name="Picture 3" descr="AidaLogo.jpg"/>
          <p:cNvPicPr>
            <a:picLocks noChangeAspect="1"/>
          </p:cNvPicPr>
          <p:nvPr/>
        </p:nvPicPr>
        <p:blipFill>
          <a:blip r:embed="rId3" cstate="print"/>
          <a:stretch>
            <a:fillRect/>
          </a:stretch>
        </p:blipFill>
        <p:spPr>
          <a:xfrm>
            <a:off x="480060" y="2422385"/>
            <a:ext cx="3425957" cy="2012749"/>
          </a:xfrm>
          <a:prstGeom prst="rect">
            <a:avLst/>
          </a:prstGeom>
        </p:spPr>
      </p:pic>
      <p:sp>
        <p:nvSpPr>
          <p:cNvPr id="3" name="Subtitle 2"/>
          <p:cNvSpPr>
            <a:spLocks noGrp="1"/>
          </p:cNvSpPr>
          <p:nvPr>
            <p:ph type="subTitle" idx="1"/>
          </p:nvPr>
        </p:nvSpPr>
        <p:spPr>
          <a:xfrm>
            <a:off x="4387515" y="2022601"/>
            <a:ext cx="7161017" cy="4154361"/>
          </a:xfrm>
        </p:spPr>
        <p:txBody>
          <a:bodyPr vert="horz" lIns="91440" tIns="45720" rIns="91440" bIns="45720" rtlCol="0">
            <a:normAutofit/>
          </a:bodyPr>
          <a:lstStyle/>
          <a:p>
            <a:pPr algn="l"/>
            <a:r>
              <a:rPr lang="en-US" sz="1700" b="1" dirty="0"/>
              <a:t>THURSDAY 25 APRIL 2019</a:t>
            </a:r>
          </a:p>
          <a:p>
            <a:pPr algn="l"/>
            <a:r>
              <a:rPr lang="en-US" sz="1700" b="1" dirty="0"/>
              <a:t>CATASTROPHIC EVENTS &amp; INSURANCE</a:t>
            </a:r>
          </a:p>
          <a:p>
            <a:pPr algn="l"/>
            <a:endParaRPr lang="en-US" sz="1700" dirty="0"/>
          </a:p>
          <a:p>
            <a:pPr algn="l"/>
            <a:r>
              <a:rPr lang="en-US" sz="1700" b="1" dirty="0">
                <a:solidFill>
                  <a:srgbClr val="0070C0"/>
                </a:solidFill>
              </a:rPr>
              <a:t>Catastrophic Events, Insurance, Climate Change and Insurability</a:t>
            </a:r>
          </a:p>
          <a:p>
            <a:pPr algn="l"/>
            <a:r>
              <a:rPr lang="en-US" sz="1700" b="1" dirty="0">
                <a:solidFill>
                  <a:srgbClr val="0070C0"/>
                </a:solidFill>
              </a:rPr>
              <a:t>from an international perspective</a:t>
            </a:r>
          </a:p>
          <a:p>
            <a:pPr algn="l"/>
            <a:endParaRPr lang="en-US" sz="1700" b="1" dirty="0"/>
          </a:p>
          <a:p>
            <a:pPr algn="l"/>
            <a:r>
              <a:rPr lang="en-US" sz="1700" b="1" dirty="0"/>
              <a:t>Tim Hardy (UK) </a:t>
            </a:r>
          </a:p>
          <a:p>
            <a:pPr algn="l"/>
            <a:r>
              <a:rPr lang="en-US" sz="1700" b="1" dirty="0"/>
              <a:t>Chair, AIDA Climate &amp; Catastrophic Events Working Party  (CCEWP)</a:t>
            </a:r>
          </a:p>
          <a:p>
            <a:pPr algn="l"/>
            <a:endParaRPr lang="en-US" sz="1700" b="1" dirty="0"/>
          </a:p>
          <a:p>
            <a:pPr algn="l"/>
            <a:r>
              <a:rPr lang="en-US" sz="1700" b="1" i="1" dirty="0"/>
              <a:t>AIDA MOROCCO CONFERENCE – MARRAKECH – 23-25 APRIL 2019</a:t>
            </a:r>
          </a:p>
          <a:p>
            <a:pPr algn="l"/>
            <a:r>
              <a:rPr lang="en-US" sz="1700" b="1" i="1" dirty="0"/>
              <a:t>SAVOY HOTEL, MARRAKECH</a:t>
            </a:r>
            <a:endParaRPr lang="en-US" sz="1700" i="1" dirty="0"/>
          </a:p>
          <a:p>
            <a:pPr indent="-228600" algn="l">
              <a:buFont typeface="Arial" panose="020B0604020202020204" pitchFamily="34" charset="0"/>
              <a:buChar char="•"/>
            </a:pPr>
            <a:endParaRPr lang="en-US" sz="1700" b="1" i="1" dirty="0"/>
          </a:p>
          <a:p>
            <a:pPr indent="-228600" algn="l">
              <a:buFont typeface="Arial" panose="020B0604020202020204" pitchFamily="34" charset="0"/>
              <a:buChar char="•"/>
            </a:pPr>
            <a:endParaRPr lang="en-US" sz="1700" b="1" dirty="0"/>
          </a:p>
          <a:p>
            <a:pPr indent="-228600" algn="l">
              <a:buFont typeface="Arial" panose="020B0604020202020204" pitchFamily="34" charset="0"/>
              <a:buChar char="•"/>
            </a:pPr>
            <a:endParaRPr lang="en-US" sz="1700" b="1" dirty="0"/>
          </a:p>
          <a:p>
            <a:pPr indent="-228600" algn="l">
              <a:buFont typeface="Arial" panose="020B0604020202020204" pitchFamily="34" charset="0"/>
              <a:buChar char="•"/>
            </a:pPr>
            <a:endParaRPr lang="en-US" sz="1700" dirty="0"/>
          </a:p>
          <a:p>
            <a:pPr indent="-228600" algn="l">
              <a:buFont typeface="Arial" panose="020B0604020202020204" pitchFamily="34" charset="0"/>
              <a:buChar char="•"/>
            </a:pPr>
            <a:endParaRPr lang="en-US" sz="1700" dirty="0"/>
          </a:p>
          <a:p>
            <a:pPr indent="-228600" algn="l">
              <a:buFont typeface="Arial" panose="020B0604020202020204" pitchFamily="34" charset="0"/>
              <a:buChar char="•"/>
            </a:pPr>
            <a:endParaRPr lang="en-US" sz="1700" dirty="0"/>
          </a:p>
          <a:p>
            <a:pPr indent="-228600" algn="l">
              <a:buFont typeface="Arial" panose="020B0604020202020204" pitchFamily="34" charset="0"/>
              <a:buChar char="•"/>
            </a:pPr>
            <a:endParaRPr lang="en-US" sz="1700" dirty="0"/>
          </a:p>
          <a:p>
            <a:pPr indent="-228600" algn="l">
              <a:buFont typeface="Arial" panose="020B0604020202020204" pitchFamily="34" charset="0"/>
              <a:buChar char="•"/>
            </a:pPr>
            <a:endParaRPr lang="en-US" sz="17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B6CBC-7632-4D46-8F04-B65AA5CD1028}"/>
              </a:ext>
            </a:extLst>
          </p:cNvPr>
          <p:cNvSpPr>
            <a:spLocks noGrp="1"/>
          </p:cNvSpPr>
          <p:nvPr>
            <p:ph type="title"/>
          </p:nvPr>
        </p:nvSpPr>
        <p:spPr>
          <a:xfrm>
            <a:off x="4384039" y="365125"/>
            <a:ext cx="7164493" cy="1325563"/>
          </a:xfrm>
        </p:spPr>
        <p:txBody>
          <a:bodyPr>
            <a:normAutofit/>
          </a:bodyPr>
          <a:lstStyle/>
          <a:p>
            <a:r>
              <a:rPr lang="en-US" sz="2100" b="1" dirty="0"/>
              <a:t>Catastrophic Events, Insurance, Climate Change and Insurability</a:t>
            </a:r>
            <a:br>
              <a:rPr lang="en-US" sz="2100" b="1" dirty="0"/>
            </a:br>
            <a:r>
              <a:rPr lang="en-US" sz="2100" b="1" dirty="0"/>
              <a:t>from an international perspective</a:t>
            </a:r>
            <a:br>
              <a:rPr lang="en-US" sz="2100" b="1" dirty="0"/>
            </a:br>
            <a:endParaRPr lang="en-GB" sz="2100" dirty="0"/>
          </a:p>
        </p:txBody>
      </p:sp>
      <p:pic>
        <p:nvPicPr>
          <p:cNvPr id="14" name="Picture 13" descr="AidaLogo.jpg">
            <a:extLst>
              <a:ext uri="{FF2B5EF4-FFF2-40B4-BE49-F238E27FC236}">
                <a16:creationId xmlns:a16="http://schemas.microsoft.com/office/drawing/2014/main" id="{CF13375C-45AE-4BC8-9E7A-C0C38217EE3F}"/>
              </a:ext>
            </a:extLst>
          </p:cNvPr>
          <p:cNvPicPr>
            <a:picLocks noChangeAspect="1"/>
          </p:cNvPicPr>
          <p:nvPr/>
        </p:nvPicPr>
        <p:blipFill>
          <a:blip r:embed="rId3" cstate="print"/>
          <a:stretch>
            <a:fillRect/>
          </a:stretch>
        </p:blipFill>
        <p:spPr>
          <a:xfrm>
            <a:off x="480060" y="2422385"/>
            <a:ext cx="3425957" cy="2012749"/>
          </a:xfrm>
          <a:prstGeom prst="rect">
            <a:avLst/>
          </a:prstGeom>
        </p:spPr>
      </p:pic>
      <p:sp>
        <p:nvSpPr>
          <p:cNvPr id="3" name="Content Placeholder 2">
            <a:extLst>
              <a:ext uri="{FF2B5EF4-FFF2-40B4-BE49-F238E27FC236}">
                <a16:creationId xmlns:a16="http://schemas.microsoft.com/office/drawing/2014/main" id="{1027C3B8-07EA-4D67-A441-D3CEBF1DA196}"/>
              </a:ext>
            </a:extLst>
          </p:cNvPr>
          <p:cNvSpPr>
            <a:spLocks noGrp="1"/>
          </p:cNvSpPr>
          <p:nvPr>
            <p:ph idx="1"/>
          </p:nvPr>
        </p:nvSpPr>
        <p:spPr>
          <a:xfrm>
            <a:off x="4387515" y="2022601"/>
            <a:ext cx="7161017" cy="4154361"/>
          </a:xfrm>
        </p:spPr>
        <p:txBody>
          <a:bodyPr>
            <a:normAutofit fontScale="85000" lnSpcReduction="20000"/>
          </a:bodyPr>
          <a:lstStyle/>
          <a:p>
            <a:pPr marL="457200" indent="-457200">
              <a:buFont typeface="+mj-lt"/>
              <a:buAutoNum type="arabicPeriod" startAt="7"/>
            </a:pPr>
            <a:r>
              <a:rPr lang="en-GB" sz="2400" b="1" dirty="0"/>
              <a:t>Different Types of Protection Gap Entity </a:t>
            </a:r>
            <a:r>
              <a:rPr lang="en-GB" sz="2400" dirty="0"/>
              <a:t>…</a:t>
            </a:r>
          </a:p>
          <a:p>
            <a:pPr marL="0" indent="0" algn="just">
              <a:buNone/>
            </a:pPr>
            <a:endParaRPr lang="en-GB" sz="2000" dirty="0"/>
          </a:p>
          <a:p>
            <a:pPr algn="just"/>
            <a:r>
              <a:rPr lang="en-GB" sz="2000" dirty="0"/>
              <a:t>Much is written about the “</a:t>
            </a:r>
            <a:r>
              <a:rPr lang="en-GB" sz="2000" b="1" dirty="0"/>
              <a:t>Protection Gap</a:t>
            </a:r>
            <a:r>
              <a:rPr lang="en-GB" sz="2000" dirty="0"/>
              <a:t>”* in terms of the gap between losses occasioned by major disasters and those covered by insurance (about 70% globally).</a:t>
            </a:r>
          </a:p>
          <a:p>
            <a:pPr algn="just"/>
            <a:r>
              <a:rPr lang="en-GB" sz="2000" dirty="0"/>
              <a:t>Many examples of “</a:t>
            </a:r>
            <a:r>
              <a:rPr lang="en-GB" sz="2000" b="1" dirty="0"/>
              <a:t>Protection Gap Entities</a:t>
            </a:r>
            <a:r>
              <a:rPr lang="en-GB" sz="2000" dirty="0"/>
              <a:t>” (PGEs) have been established around the world. Usually in response to specific/local needs. Often arising from major natural perils. </a:t>
            </a:r>
          </a:p>
          <a:p>
            <a:pPr algn="just"/>
            <a:r>
              <a:rPr lang="en-GB" sz="2000" dirty="0"/>
              <a:t>PGE </a:t>
            </a:r>
            <a:r>
              <a:rPr lang="en-GB" sz="2000" b="1" dirty="0"/>
              <a:t>objectives</a:t>
            </a:r>
            <a:r>
              <a:rPr lang="en-GB" sz="2000" dirty="0"/>
              <a:t> usually: a) resolve disruption in reinsurance supply in mature markets; b) mitigate threat of unaffordable insurance in mature markets; or c) increase the financial viability of sovereign states with fragile economies.</a:t>
            </a:r>
          </a:p>
          <a:p>
            <a:pPr algn="just"/>
            <a:r>
              <a:rPr lang="en-GB" sz="2000" dirty="0"/>
              <a:t>Important to realise that PGEs take different f</a:t>
            </a:r>
            <a:r>
              <a:rPr lang="en-GB" sz="2000" b="1" dirty="0"/>
              <a:t>orms</a:t>
            </a:r>
            <a:r>
              <a:rPr lang="en-GB" sz="2000" dirty="0"/>
              <a:t>: as an </a:t>
            </a:r>
            <a:r>
              <a:rPr lang="en-GB" sz="2000" b="1" dirty="0"/>
              <a:t>insurer</a:t>
            </a:r>
            <a:r>
              <a:rPr lang="en-GB" sz="2000" dirty="0"/>
              <a:t> (like the </a:t>
            </a:r>
            <a:r>
              <a:rPr lang="en-GB" sz="2000" b="1" i="1" dirty="0"/>
              <a:t>New Zealand</a:t>
            </a:r>
            <a:r>
              <a:rPr lang="en-GB" sz="2000" i="1" dirty="0"/>
              <a:t> </a:t>
            </a:r>
            <a:r>
              <a:rPr lang="en-GB" sz="2000" b="1" i="1" dirty="0"/>
              <a:t>EQC</a:t>
            </a:r>
            <a:r>
              <a:rPr lang="en-GB" sz="2000" dirty="0"/>
              <a:t>); as a </a:t>
            </a:r>
            <a:r>
              <a:rPr lang="en-GB" sz="2000" b="1" dirty="0"/>
              <a:t>reinsurer</a:t>
            </a:r>
            <a:r>
              <a:rPr lang="en-GB" sz="2000" dirty="0"/>
              <a:t> (</a:t>
            </a:r>
            <a:r>
              <a:rPr lang="en-GB" sz="2000" b="1" i="1" dirty="0" err="1"/>
              <a:t>Caisse</a:t>
            </a:r>
            <a:r>
              <a:rPr lang="en-GB" sz="2000" b="1" i="1" dirty="0"/>
              <a:t> Centrale de Reassurances </a:t>
            </a:r>
            <a:r>
              <a:rPr lang="en-GB" sz="2000" dirty="0"/>
              <a:t>(CCR) of France, of more later or </a:t>
            </a:r>
            <a:r>
              <a:rPr lang="en-GB" sz="2000" b="1" i="1" dirty="0"/>
              <a:t>Flood Re </a:t>
            </a:r>
            <a:r>
              <a:rPr lang="en-GB" sz="2000" dirty="0"/>
              <a:t>(UK); or as market capturer/provider like </a:t>
            </a:r>
            <a:r>
              <a:rPr lang="en-GB" sz="2000" b="1" i="1" dirty="0" err="1"/>
              <a:t>Consorcio</a:t>
            </a:r>
            <a:r>
              <a:rPr lang="en-GB" sz="2000" b="1" i="1" dirty="0"/>
              <a:t> de </a:t>
            </a:r>
            <a:r>
              <a:rPr lang="en-GB" sz="2000" b="1" i="1" dirty="0" err="1"/>
              <a:t>Compensacion</a:t>
            </a:r>
            <a:r>
              <a:rPr lang="en-GB" sz="2000" b="1" i="1" dirty="0"/>
              <a:t> de </a:t>
            </a:r>
            <a:r>
              <a:rPr lang="en-GB" sz="2000" b="1" i="1" dirty="0" err="1"/>
              <a:t>Seguros</a:t>
            </a:r>
            <a:r>
              <a:rPr lang="en-GB" sz="2000" b="1" dirty="0"/>
              <a:t> </a:t>
            </a:r>
            <a:r>
              <a:rPr lang="en-GB" sz="2000" dirty="0"/>
              <a:t>(CCS) of Spain. </a:t>
            </a:r>
          </a:p>
          <a:p>
            <a:r>
              <a:rPr lang="en-GB" sz="2000" dirty="0"/>
              <a:t>Each has different merits/risks.</a:t>
            </a:r>
          </a:p>
          <a:p>
            <a:pPr marL="457200" lvl="1" indent="0">
              <a:buNone/>
            </a:pPr>
            <a:endParaRPr lang="en-GB" sz="2000" dirty="0"/>
          </a:p>
          <a:p>
            <a:pPr marL="457200" lvl="1" indent="0">
              <a:buNone/>
            </a:pPr>
            <a:endParaRPr lang="en-GB" sz="2000" dirty="0"/>
          </a:p>
          <a:p>
            <a:pPr marL="0" indent="0">
              <a:buNone/>
            </a:pPr>
            <a:endParaRPr lang="en-GB" sz="2000" dirty="0"/>
          </a:p>
          <a:p>
            <a:pPr marL="0" indent="0">
              <a:buNone/>
            </a:pPr>
            <a:endParaRPr lang="en-GB" sz="2000" dirty="0"/>
          </a:p>
        </p:txBody>
      </p:sp>
      <p:sp>
        <p:nvSpPr>
          <p:cNvPr id="4" name="Footer Placeholder 3">
            <a:extLst>
              <a:ext uri="{FF2B5EF4-FFF2-40B4-BE49-F238E27FC236}">
                <a16:creationId xmlns:a16="http://schemas.microsoft.com/office/drawing/2014/main" id="{C34AA009-B9DB-4301-A40B-67F2F7597C21}"/>
              </a:ext>
            </a:extLst>
          </p:cNvPr>
          <p:cNvSpPr>
            <a:spLocks noGrp="1"/>
          </p:cNvSpPr>
          <p:nvPr>
            <p:ph type="ftr" sz="quarter" idx="11"/>
          </p:nvPr>
        </p:nvSpPr>
        <p:spPr>
          <a:xfrm>
            <a:off x="4038600" y="6356350"/>
            <a:ext cx="4989990" cy="365125"/>
          </a:xfrm>
        </p:spPr>
        <p:txBody>
          <a:bodyPr/>
          <a:lstStyle/>
          <a:p>
            <a:r>
              <a:rPr lang="en-GB" dirty="0"/>
              <a:t>* </a:t>
            </a:r>
            <a:r>
              <a:rPr lang="en-GB" i="1" dirty="0"/>
              <a:t>See especially Cass Business School Report, Prof. Jarzabkowski, 26.6.18</a:t>
            </a:r>
          </a:p>
        </p:txBody>
      </p:sp>
    </p:spTree>
    <p:extLst>
      <p:ext uri="{BB962C8B-B14F-4D97-AF65-F5344CB8AC3E}">
        <p14:creationId xmlns:p14="http://schemas.microsoft.com/office/powerpoint/2010/main" val="3854062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B6CBC-7632-4D46-8F04-B65AA5CD1028}"/>
              </a:ext>
            </a:extLst>
          </p:cNvPr>
          <p:cNvSpPr>
            <a:spLocks noGrp="1"/>
          </p:cNvSpPr>
          <p:nvPr>
            <p:ph type="title"/>
          </p:nvPr>
        </p:nvSpPr>
        <p:spPr>
          <a:xfrm>
            <a:off x="4384039" y="365125"/>
            <a:ext cx="7164493" cy="1325563"/>
          </a:xfrm>
        </p:spPr>
        <p:txBody>
          <a:bodyPr>
            <a:normAutofit/>
          </a:bodyPr>
          <a:lstStyle/>
          <a:p>
            <a:r>
              <a:rPr lang="en-US" sz="2100" b="1" dirty="0"/>
              <a:t>Catastrophic Events, Insurance, Climate Change and Insurability</a:t>
            </a:r>
            <a:br>
              <a:rPr lang="en-US" sz="2100" b="1" dirty="0"/>
            </a:br>
            <a:r>
              <a:rPr lang="en-US" sz="2100" b="1" dirty="0"/>
              <a:t>from an international perspective</a:t>
            </a:r>
            <a:br>
              <a:rPr lang="en-US" sz="2100" b="1" dirty="0"/>
            </a:br>
            <a:endParaRPr lang="en-GB" sz="2100" dirty="0"/>
          </a:p>
        </p:txBody>
      </p:sp>
      <p:pic>
        <p:nvPicPr>
          <p:cNvPr id="14" name="Picture 13" descr="AidaLogo.jpg">
            <a:extLst>
              <a:ext uri="{FF2B5EF4-FFF2-40B4-BE49-F238E27FC236}">
                <a16:creationId xmlns:a16="http://schemas.microsoft.com/office/drawing/2014/main" id="{CF13375C-45AE-4BC8-9E7A-C0C38217EE3F}"/>
              </a:ext>
            </a:extLst>
          </p:cNvPr>
          <p:cNvPicPr>
            <a:picLocks noChangeAspect="1"/>
          </p:cNvPicPr>
          <p:nvPr/>
        </p:nvPicPr>
        <p:blipFill>
          <a:blip r:embed="rId3" cstate="print"/>
          <a:stretch>
            <a:fillRect/>
          </a:stretch>
        </p:blipFill>
        <p:spPr>
          <a:xfrm>
            <a:off x="480060" y="2422385"/>
            <a:ext cx="3425957" cy="2012749"/>
          </a:xfrm>
          <a:prstGeom prst="rect">
            <a:avLst/>
          </a:prstGeom>
        </p:spPr>
      </p:pic>
      <p:sp>
        <p:nvSpPr>
          <p:cNvPr id="3" name="Content Placeholder 2">
            <a:extLst>
              <a:ext uri="{FF2B5EF4-FFF2-40B4-BE49-F238E27FC236}">
                <a16:creationId xmlns:a16="http://schemas.microsoft.com/office/drawing/2014/main" id="{1027C3B8-07EA-4D67-A441-D3CEBF1DA196}"/>
              </a:ext>
            </a:extLst>
          </p:cNvPr>
          <p:cNvSpPr>
            <a:spLocks noGrp="1"/>
          </p:cNvSpPr>
          <p:nvPr>
            <p:ph idx="1"/>
          </p:nvPr>
        </p:nvSpPr>
        <p:spPr>
          <a:xfrm>
            <a:off x="4387515" y="2022601"/>
            <a:ext cx="7161017" cy="4154361"/>
          </a:xfrm>
        </p:spPr>
        <p:txBody>
          <a:bodyPr>
            <a:normAutofit fontScale="92500" lnSpcReduction="10000"/>
          </a:bodyPr>
          <a:lstStyle/>
          <a:p>
            <a:pPr marL="457200" indent="-457200">
              <a:buFont typeface="+mj-lt"/>
              <a:buAutoNum type="arabicPeriod" startAt="7"/>
            </a:pPr>
            <a:r>
              <a:rPr lang="en-GB" sz="2000" dirty="0"/>
              <a:t>… </a:t>
            </a:r>
            <a:r>
              <a:rPr lang="en-GB" sz="2000" b="1" dirty="0"/>
              <a:t>each at risk of distorting market operation over time … or even perpetuating gaps in coverage…</a:t>
            </a:r>
          </a:p>
          <a:p>
            <a:endParaRPr lang="en-GB" sz="1000" dirty="0"/>
          </a:p>
          <a:p>
            <a:r>
              <a:rPr lang="en-GB" sz="1400" dirty="0"/>
              <a:t>Often created to fulfil urgent </a:t>
            </a:r>
            <a:r>
              <a:rPr lang="en-GB" sz="1400" b="1" dirty="0"/>
              <a:t>stop-gap</a:t>
            </a:r>
            <a:r>
              <a:rPr lang="en-GB" sz="1400" dirty="0"/>
              <a:t> need. In the case of </a:t>
            </a:r>
            <a:r>
              <a:rPr lang="en-GB" sz="1400" b="1" i="1" dirty="0"/>
              <a:t>Flood Re</a:t>
            </a:r>
            <a:r>
              <a:rPr lang="en-GB" sz="1400" dirty="0"/>
              <a:t>, from a protracted uneasy truce between the UK private market and government. Operated by the industry, but backed by legislation. The government levies policyholders to fund the pool and also finances flood defences.</a:t>
            </a:r>
          </a:p>
          <a:p>
            <a:r>
              <a:rPr lang="en-GB" sz="1400" dirty="0"/>
              <a:t>Balance to be struck to ensure they </a:t>
            </a:r>
            <a:r>
              <a:rPr lang="en-GB" sz="1400" b="1" i="1" dirty="0"/>
              <a:t>evolve</a:t>
            </a:r>
            <a:r>
              <a:rPr lang="en-GB" sz="1400" dirty="0"/>
              <a:t> to meet changing conditions (especially in age of climate change impact altering original remit) </a:t>
            </a:r>
            <a:r>
              <a:rPr lang="en-GB" sz="1400" b="1" i="1" dirty="0"/>
              <a:t>without</a:t>
            </a:r>
            <a:r>
              <a:rPr lang="en-GB" sz="1400" dirty="0"/>
              <a:t> expanding operations simply to justify continued existence.  </a:t>
            </a:r>
          </a:p>
          <a:p>
            <a:r>
              <a:rPr lang="en-GB" sz="1400" dirty="0"/>
              <a:t>Can also unnaturally/unrealistically raise </a:t>
            </a:r>
            <a:r>
              <a:rPr lang="en-GB" sz="1400" b="1" dirty="0"/>
              <a:t>expectations</a:t>
            </a:r>
            <a:r>
              <a:rPr lang="en-GB" sz="1400" dirty="0"/>
              <a:t> of those involved.</a:t>
            </a:r>
          </a:p>
          <a:p>
            <a:r>
              <a:rPr lang="en-GB" sz="1400" dirty="0"/>
              <a:t>Important always for governments of every nation continually to assess gaps in own planning/funding for disaster relief and to identify where international collaboration or support required. </a:t>
            </a:r>
          </a:p>
          <a:p>
            <a:r>
              <a:rPr lang="en-GB" sz="1400" dirty="0"/>
              <a:t>In case of </a:t>
            </a:r>
            <a:r>
              <a:rPr lang="en-GB" sz="1400" b="1" dirty="0"/>
              <a:t>Morocco</a:t>
            </a:r>
            <a:r>
              <a:rPr lang="en-GB" sz="1400" dirty="0"/>
              <a:t>, OECD Report identified need to address, inter alia, disaster scenarios of lower probability/higher potential damage; two major floods at same time; regulation of industrial installations to prevent accident; early warning systems; and noting worthy “build back better” principles cannot of course be followed without funds (being made) available to achieve this. </a:t>
            </a:r>
          </a:p>
          <a:p>
            <a:r>
              <a:rPr lang="en-GB" sz="1400" dirty="0"/>
              <a:t>A salutary, rather than pessimistic, warning, that one of course can never fully prepare for disaster…</a:t>
            </a:r>
            <a:endParaRPr lang="en-GB" sz="1000" dirty="0"/>
          </a:p>
          <a:p>
            <a:pPr lvl="1"/>
            <a:endParaRPr lang="en-GB" sz="1000" dirty="0"/>
          </a:p>
          <a:p>
            <a:pPr marL="0" indent="0">
              <a:buNone/>
            </a:pPr>
            <a:endParaRPr lang="en-GB" sz="1000" dirty="0"/>
          </a:p>
          <a:p>
            <a:pPr marL="0" indent="0">
              <a:buNone/>
            </a:pPr>
            <a:endParaRPr lang="en-GB" sz="1000" dirty="0"/>
          </a:p>
        </p:txBody>
      </p:sp>
    </p:spTree>
    <p:extLst>
      <p:ext uri="{BB962C8B-B14F-4D97-AF65-F5344CB8AC3E}">
        <p14:creationId xmlns:p14="http://schemas.microsoft.com/office/powerpoint/2010/main" val="1630468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84039" y="365125"/>
            <a:ext cx="7164493" cy="1325563"/>
          </a:xfrm>
        </p:spPr>
        <p:txBody>
          <a:bodyPr vert="horz" lIns="91440" tIns="45720" rIns="91440" bIns="45720" rtlCol="0" anchor="ctr">
            <a:normAutofit fontScale="90000"/>
          </a:bodyPr>
          <a:lstStyle/>
          <a:p>
            <a:pPr lvl="0" algn="l" fontAlgn="base">
              <a:spcAft>
                <a:spcPct val="0"/>
              </a:spcAft>
            </a:pPr>
            <a:br>
              <a:rPr lang="en-US" sz="1100" b="1" kern="1200" dirty="0">
                <a:solidFill>
                  <a:schemeClr val="tx1"/>
                </a:solidFill>
                <a:latin typeface="+mj-lt"/>
                <a:ea typeface="+mj-ea"/>
                <a:cs typeface="+mj-cs"/>
              </a:rPr>
            </a:br>
            <a:br>
              <a:rPr lang="en-US" sz="1100" b="1" kern="1200" dirty="0">
                <a:solidFill>
                  <a:schemeClr val="tx1"/>
                </a:solidFill>
                <a:latin typeface="+mj-lt"/>
                <a:ea typeface="+mj-ea"/>
                <a:cs typeface="+mj-cs"/>
              </a:rPr>
            </a:br>
            <a:br>
              <a:rPr lang="en-US" sz="1100" b="1" kern="1200" dirty="0">
                <a:solidFill>
                  <a:schemeClr val="tx1"/>
                </a:solidFill>
                <a:latin typeface="+mj-lt"/>
                <a:ea typeface="+mj-ea"/>
                <a:cs typeface="+mj-cs"/>
              </a:rPr>
            </a:br>
            <a:br>
              <a:rPr lang="en-US" sz="1100" b="1" kern="1200" dirty="0">
                <a:solidFill>
                  <a:schemeClr val="tx1"/>
                </a:solidFill>
                <a:latin typeface="+mj-lt"/>
                <a:ea typeface="+mj-ea"/>
                <a:cs typeface="+mj-cs"/>
              </a:rPr>
            </a:br>
            <a:br>
              <a:rPr lang="en-US" sz="1100" b="1" kern="1200" dirty="0">
                <a:solidFill>
                  <a:schemeClr val="tx1"/>
                </a:solidFill>
                <a:latin typeface="+mj-lt"/>
                <a:ea typeface="+mj-ea"/>
                <a:cs typeface="+mj-cs"/>
              </a:rPr>
            </a:br>
            <a:br>
              <a:rPr lang="en-US" sz="1100" b="1" kern="1200" dirty="0">
                <a:solidFill>
                  <a:srgbClr val="0070C0"/>
                </a:solidFill>
                <a:latin typeface="+mj-lt"/>
                <a:ea typeface="+mj-ea"/>
                <a:cs typeface="+mj-cs"/>
              </a:rPr>
            </a:br>
            <a:r>
              <a:rPr lang="en-US" sz="1100" b="1" kern="1200" dirty="0">
                <a:solidFill>
                  <a:srgbClr val="0070C0"/>
                </a:solidFill>
                <a:latin typeface="+mj-lt"/>
                <a:ea typeface="+mj-ea"/>
                <a:cs typeface="+mj-cs"/>
              </a:rPr>
              <a:t>Association </a:t>
            </a:r>
            <a:r>
              <a:rPr lang="en-US" sz="1100" b="1" kern="1200" dirty="0" err="1">
                <a:solidFill>
                  <a:srgbClr val="0070C0"/>
                </a:solidFill>
                <a:latin typeface="+mj-lt"/>
                <a:ea typeface="+mj-ea"/>
                <a:cs typeface="+mj-cs"/>
              </a:rPr>
              <a:t>Internationale</a:t>
            </a:r>
            <a:r>
              <a:rPr lang="en-US" sz="1100" b="1" kern="1200" dirty="0">
                <a:solidFill>
                  <a:srgbClr val="0070C0"/>
                </a:solidFill>
                <a:latin typeface="+mj-lt"/>
                <a:ea typeface="+mj-ea"/>
                <a:cs typeface="+mj-cs"/>
              </a:rPr>
              <a:t> de Droit des Assurances</a:t>
            </a:r>
            <a:br>
              <a:rPr lang="en-US" sz="1100" kern="1200" dirty="0">
                <a:solidFill>
                  <a:srgbClr val="0070C0"/>
                </a:solidFill>
                <a:latin typeface="+mj-lt"/>
                <a:ea typeface="+mj-ea"/>
                <a:cs typeface="+mj-cs"/>
              </a:rPr>
            </a:br>
            <a:r>
              <a:rPr lang="en-US" sz="1100" kern="1200" dirty="0">
                <a:solidFill>
                  <a:srgbClr val="0070C0"/>
                </a:solidFill>
                <a:latin typeface="+mj-lt"/>
                <a:ea typeface="+mj-ea"/>
                <a:cs typeface="+mj-cs"/>
              </a:rPr>
              <a:t>International Insurance Law Association </a:t>
            </a:r>
            <a:br>
              <a:rPr lang="en-US" sz="1100" kern="1200" dirty="0">
                <a:solidFill>
                  <a:srgbClr val="0070C0"/>
                </a:solidFill>
                <a:latin typeface="+mj-lt"/>
                <a:ea typeface="+mj-ea"/>
                <a:cs typeface="+mj-cs"/>
              </a:rPr>
            </a:br>
            <a:r>
              <a:rPr lang="en-US" sz="1100" kern="1200" dirty="0" err="1">
                <a:solidFill>
                  <a:srgbClr val="0070C0"/>
                </a:solidFill>
                <a:latin typeface="+mj-lt"/>
                <a:ea typeface="+mj-ea"/>
                <a:cs typeface="+mj-cs"/>
              </a:rPr>
              <a:t>Associazione</a:t>
            </a:r>
            <a:r>
              <a:rPr lang="en-US" sz="1100" kern="1200" dirty="0">
                <a:solidFill>
                  <a:srgbClr val="0070C0"/>
                </a:solidFill>
                <a:latin typeface="+mj-lt"/>
                <a:ea typeface="+mj-ea"/>
                <a:cs typeface="+mj-cs"/>
              </a:rPr>
              <a:t> </a:t>
            </a:r>
            <a:r>
              <a:rPr lang="en-US" sz="1100" kern="1200" dirty="0" err="1">
                <a:solidFill>
                  <a:srgbClr val="0070C0"/>
                </a:solidFill>
                <a:latin typeface="+mj-lt"/>
                <a:ea typeface="+mj-ea"/>
                <a:cs typeface="+mj-cs"/>
              </a:rPr>
              <a:t>Internazionale</a:t>
            </a:r>
            <a:r>
              <a:rPr lang="en-US" sz="1100" kern="1200" dirty="0">
                <a:solidFill>
                  <a:srgbClr val="0070C0"/>
                </a:solidFill>
                <a:latin typeface="+mj-lt"/>
                <a:ea typeface="+mj-ea"/>
                <a:cs typeface="+mj-cs"/>
              </a:rPr>
              <a:t> di </a:t>
            </a:r>
            <a:r>
              <a:rPr lang="en-US" sz="1100" kern="1200" dirty="0" err="1">
                <a:solidFill>
                  <a:srgbClr val="0070C0"/>
                </a:solidFill>
                <a:latin typeface="+mj-lt"/>
                <a:ea typeface="+mj-ea"/>
                <a:cs typeface="+mj-cs"/>
              </a:rPr>
              <a:t>Diritto</a:t>
            </a:r>
            <a:r>
              <a:rPr lang="en-US" sz="1100" kern="1200" dirty="0">
                <a:solidFill>
                  <a:srgbClr val="0070C0"/>
                </a:solidFill>
                <a:latin typeface="+mj-lt"/>
                <a:ea typeface="+mj-ea"/>
                <a:cs typeface="+mj-cs"/>
              </a:rPr>
              <a:t> </a:t>
            </a:r>
            <a:r>
              <a:rPr lang="en-US" sz="1100" kern="1200" dirty="0" err="1">
                <a:solidFill>
                  <a:srgbClr val="0070C0"/>
                </a:solidFill>
                <a:latin typeface="+mj-lt"/>
                <a:ea typeface="+mj-ea"/>
                <a:cs typeface="+mj-cs"/>
              </a:rPr>
              <a:t>delle</a:t>
            </a:r>
            <a:r>
              <a:rPr lang="en-US" sz="1100" kern="1200" dirty="0">
                <a:solidFill>
                  <a:srgbClr val="0070C0"/>
                </a:solidFill>
                <a:latin typeface="+mj-lt"/>
                <a:ea typeface="+mj-ea"/>
                <a:cs typeface="+mj-cs"/>
              </a:rPr>
              <a:t> </a:t>
            </a:r>
            <a:r>
              <a:rPr lang="en-US" sz="1100" kern="1200" dirty="0" err="1">
                <a:solidFill>
                  <a:srgbClr val="0070C0"/>
                </a:solidFill>
                <a:latin typeface="+mj-lt"/>
                <a:ea typeface="+mj-ea"/>
                <a:cs typeface="+mj-cs"/>
              </a:rPr>
              <a:t>Assicurazioni</a:t>
            </a:r>
            <a:br>
              <a:rPr lang="en-US" sz="1100" kern="1200" dirty="0">
                <a:solidFill>
                  <a:srgbClr val="0070C0"/>
                </a:solidFill>
                <a:latin typeface="+mj-lt"/>
                <a:ea typeface="+mj-ea"/>
                <a:cs typeface="+mj-cs"/>
              </a:rPr>
            </a:br>
            <a:r>
              <a:rPr lang="en-US" sz="1100" kern="1200" dirty="0" err="1">
                <a:solidFill>
                  <a:srgbClr val="0070C0"/>
                </a:solidFill>
                <a:latin typeface="+mj-lt"/>
                <a:ea typeface="+mj-ea"/>
                <a:cs typeface="+mj-cs"/>
              </a:rPr>
              <a:t>Internationale</a:t>
            </a:r>
            <a:r>
              <a:rPr lang="en-US" sz="1100" kern="1200" dirty="0">
                <a:solidFill>
                  <a:srgbClr val="0070C0"/>
                </a:solidFill>
                <a:latin typeface="+mj-lt"/>
                <a:ea typeface="+mj-ea"/>
                <a:cs typeface="+mj-cs"/>
              </a:rPr>
              <a:t> </a:t>
            </a:r>
            <a:r>
              <a:rPr lang="en-US" sz="1100" kern="1200" dirty="0" err="1">
                <a:solidFill>
                  <a:srgbClr val="0070C0"/>
                </a:solidFill>
                <a:latin typeface="+mj-lt"/>
                <a:ea typeface="+mj-ea"/>
                <a:cs typeface="+mj-cs"/>
              </a:rPr>
              <a:t>Vereinigung</a:t>
            </a:r>
            <a:r>
              <a:rPr lang="en-US" sz="1100" kern="1200" dirty="0">
                <a:solidFill>
                  <a:srgbClr val="0070C0"/>
                </a:solidFill>
                <a:latin typeface="+mj-lt"/>
                <a:ea typeface="+mj-ea"/>
                <a:cs typeface="+mj-cs"/>
              </a:rPr>
              <a:t> </a:t>
            </a:r>
            <a:r>
              <a:rPr lang="en-US" sz="1100" kern="1200" dirty="0" err="1">
                <a:solidFill>
                  <a:srgbClr val="0070C0"/>
                </a:solidFill>
                <a:latin typeface="+mj-lt"/>
                <a:ea typeface="+mj-ea"/>
                <a:cs typeface="+mj-cs"/>
              </a:rPr>
              <a:t>Versicherungsrecht</a:t>
            </a:r>
            <a:br>
              <a:rPr lang="en-US" sz="1100" kern="1200" dirty="0">
                <a:solidFill>
                  <a:srgbClr val="0070C0"/>
                </a:solidFill>
                <a:latin typeface="+mj-lt"/>
                <a:ea typeface="+mj-ea"/>
                <a:cs typeface="+mj-cs"/>
              </a:rPr>
            </a:br>
            <a:r>
              <a:rPr lang="en-US" sz="1100" kern="1200" dirty="0" err="1">
                <a:solidFill>
                  <a:srgbClr val="0070C0"/>
                </a:solidFill>
                <a:latin typeface="+mj-lt"/>
                <a:ea typeface="+mj-ea"/>
                <a:cs typeface="+mj-cs"/>
              </a:rPr>
              <a:t>Asociacion</a:t>
            </a:r>
            <a:r>
              <a:rPr lang="en-US" sz="1100" kern="1200" dirty="0">
                <a:solidFill>
                  <a:srgbClr val="0070C0"/>
                </a:solidFill>
                <a:latin typeface="+mj-lt"/>
                <a:ea typeface="+mj-ea"/>
                <a:cs typeface="+mj-cs"/>
              </a:rPr>
              <a:t> </a:t>
            </a:r>
            <a:r>
              <a:rPr lang="en-US" sz="1100" kern="1200" dirty="0" err="1">
                <a:solidFill>
                  <a:srgbClr val="0070C0"/>
                </a:solidFill>
                <a:latin typeface="+mj-lt"/>
                <a:ea typeface="+mj-ea"/>
                <a:cs typeface="+mj-cs"/>
              </a:rPr>
              <a:t>Internacional</a:t>
            </a:r>
            <a:r>
              <a:rPr lang="en-US" sz="1100" kern="1200" dirty="0">
                <a:solidFill>
                  <a:srgbClr val="0070C0"/>
                </a:solidFill>
                <a:latin typeface="+mj-lt"/>
                <a:ea typeface="+mj-ea"/>
                <a:cs typeface="+mj-cs"/>
              </a:rPr>
              <a:t> de Derecho de </a:t>
            </a:r>
            <a:r>
              <a:rPr lang="en-US" sz="1100" kern="1200" dirty="0" err="1">
                <a:solidFill>
                  <a:srgbClr val="0070C0"/>
                </a:solidFill>
                <a:latin typeface="+mj-lt"/>
                <a:ea typeface="+mj-ea"/>
                <a:cs typeface="+mj-cs"/>
              </a:rPr>
              <a:t>Seguros</a:t>
            </a:r>
            <a:br>
              <a:rPr lang="en-US" sz="1100" kern="1200" dirty="0">
                <a:solidFill>
                  <a:schemeClr val="tx1"/>
                </a:solidFill>
                <a:latin typeface="+mj-lt"/>
                <a:ea typeface="+mj-ea"/>
                <a:cs typeface="+mj-cs"/>
              </a:rPr>
            </a:br>
            <a:endParaRPr lang="en-US" sz="1100" kern="1200" dirty="0">
              <a:solidFill>
                <a:schemeClr val="tx1"/>
              </a:solidFill>
              <a:latin typeface="+mj-lt"/>
              <a:ea typeface="+mj-ea"/>
              <a:cs typeface="+mj-cs"/>
            </a:endParaRPr>
          </a:p>
        </p:txBody>
      </p:sp>
      <p:pic>
        <p:nvPicPr>
          <p:cNvPr id="4" name="Picture 3" descr="AidaLogo.jpg"/>
          <p:cNvPicPr>
            <a:picLocks noChangeAspect="1"/>
          </p:cNvPicPr>
          <p:nvPr/>
        </p:nvPicPr>
        <p:blipFill>
          <a:blip r:embed="rId3" cstate="print"/>
          <a:stretch>
            <a:fillRect/>
          </a:stretch>
        </p:blipFill>
        <p:spPr>
          <a:xfrm>
            <a:off x="480060" y="2422385"/>
            <a:ext cx="3425957" cy="2012749"/>
          </a:xfrm>
          <a:prstGeom prst="rect">
            <a:avLst/>
          </a:prstGeom>
        </p:spPr>
      </p:pic>
      <p:sp>
        <p:nvSpPr>
          <p:cNvPr id="3" name="Subtitle 2"/>
          <p:cNvSpPr>
            <a:spLocks noGrp="1"/>
          </p:cNvSpPr>
          <p:nvPr>
            <p:ph type="subTitle" idx="1"/>
          </p:nvPr>
        </p:nvSpPr>
        <p:spPr>
          <a:xfrm>
            <a:off x="4387515" y="2022601"/>
            <a:ext cx="7161017" cy="4154361"/>
          </a:xfrm>
        </p:spPr>
        <p:txBody>
          <a:bodyPr vert="horz" lIns="91440" tIns="45720" rIns="91440" bIns="45720" rtlCol="0">
            <a:normAutofit/>
          </a:bodyPr>
          <a:lstStyle/>
          <a:p>
            <a:pPr algn="l"/>
            <a:r>
              <a:rPr lang="en-US" sz="1700" b="1" dirty="0"/>
              <a:t>THURSDAY 25 APRIL 2019</a:t>
            </a:r>
          </a:p>
          <a:p>
            <a:pPr algn="l"/>
            <a:r>
              <a:rPr lang="en-US" sz="1700" b="1" dirty="0"/>
              <a:t>CATASTROPHIC EVENTS &amp; INSURANCE</a:t>
            </a:r>
          </a:p>
          <a:p>
            <a:pPr algn="l"/>
            <a:endParaRPr lang="en-US" sz="1700" dirty="0"/>
          </a:p>
          <a:p>
            <a:pPr algn="l"/>
            <a:r>
              <a:rPr lang="en-US" sz="1700" b="1" dirty="0">
                <a:solidFill>
                  <a:srgbClr val="0070C0"/>
                </a:solidFill>
              </a:rPr>
              <a:t>Catastrophic Events, Insurance, Climate Change and Insurability</a:t>
            </a:r>
          </a:p>
          <a:p>
            <a:pPr algn="l"/>
            <a:r>
              <a:rPr lang="en-US" sz="1700" b="1" dirty="0">
                <a:solidFill>
                  <a:srgbClr val="0070C0"/>
                </a:solidFill>
              </a:rPr>
              <a:t>from an international perspective</a:t>
            </a:r>
          </a:p>
          <a:p>
            <a:pPr algn="l"/>
            <a:endParaRPr lang="en-US" sz="1700" b="1" dirty="0"/>
          </a:p>
          <a:p>
            <a:pPr algn="l"/>
            <a:r>
              <a:rPr lang="en-US" sz="1700" b="1" dirty="0"/>
              <a:t>Tim Hardy (UK) </a:t>
            </a:r>
          </a:p>
          <a:p>
            <a:pPr algn="l"/>
            <a:r>
              <a:rPr lang="en-US" sz="1700" b="1" dirty="0"/>
              <a:t>Chair, AIDA Climate &amp; Catastrophic Events Working Party  (CCEWP)</a:t>
            </a:r>
          </a:p>
          <a:p>
            <a:pPr algn="l"/>
            <a:endParaRPr lang="en-US" sz="1700" b="1" dirty="0"/>
          </a:p>
          <a:p>
            <a:pPr algn="l"/>
            <a:r>
              <a:rPr lang="en-US" sz="1700" b="1" i="1" dirty="0"/>
              <a:t>AIDA MOROCCO CONFERENCE – MARRAKECH – 23-25 APRIL 2019</a:t>
            </a:r>
          </a:p>
          <a:p>
            <a:pPr algn="l"/>
            <a:r>
              <a:rPr lang="en-US" sz="1700" b="1" i="1" dirty="0"/>
              <a:t>SAVOY HOTEL, MARRAKECH</a:t>
            </a:r>
            <a:endParaRPr lang="en-US" sz="1700" i="1" dirty="0"/>
          </a:p>
          <a:p>
            <a:pPr indent="-228600" algn="l">
              <a:buFont typeface="Arial" panose="020B0604020202020204" pitchFamily="34" charset="0"/>
              <a:buChar char="•"/>
            </a:pPr>
            <a:endParaRPr lang="en-US" sz="1700" b="1" i="1" dirty="0"/>
          </a:p>
          <a:p>
            <a:pPr indent="-228600" algn="l">
              <a:buFont typeface="Arial" panose="020B0604020202020204" pitchFamily="34" charset="0"/>
              <a:buChar char="•"/>
            </a:pPr>
            <a:endParaRPr lang="en-US" sz="1700" b="1" dirty="0"/>
          </a:p>
          <a:p>
            <a:pPr indent="-228600" algn="l">
              <a:buFont typeface="Arial" panose="020B0604020202020204" pitchFamily="34" charset="0"/>
              <a:buChar char="•"/>
            </a:pPr>
            <a:endParaRPr lang="en-US" sz="1700" b="1" dirty="0"/>
          </a:p>
          <a:p>
            <a:pPr indent="-228600" algn="l">
              <a:buFont typeface="Arial" panose="020B0604020202020204" pitchFamily="34" charset="0"/>
              <a:buChar char="•"/>
            </a:pPr>
            <a:endParaRPr lang="en-US" sz="1700" dirty="0"/>
          </a:p>
          <a:p>
            <a:pPr indent="-228600" algn="l">
              <a:buFont typeface="Arial" panose="020B0604020202020204" pitchFamily="34" charset="0"/>
              <a:buChar char="•"/>
            </a:pPr>
            <a:endParaRPr lang="en-US" sz="1700" dirty="0"/>
          </a:p>
          <a:p>
            <a:pPr indent="-228600" algn="l">
              <a:buFont typeface="Arial" panose="020B0604020202020204" pitchFamily="34" charset="0"/>
              <a:buChar char="•"/>
            </a:pPr>
            <a:endParaRPr lang="en-US" sz="1700" dirty="0"/>
          </a:p>
          <a:p>
            <a:pPr indent="-228600" algn="l">
              <a:buFont typeface="Arial" panose="020B0604020202020204" pitchFamily="34" charset="0"/>
              <a:buChar char="•"/>
            </a:pPr>
            <a:endParaRPr lang="en-US" sz="1700" dirty="0"/>
          </a:p>
          <a:p>
            <a:pPr indent="-228600" algn="l">
              <a:buFont typeface="Arial" panose="020B0604020202020204" pitchFamily="34" charset="0"/>
              <a:buChar char="•"/>
            </a:pPr>
            <a:endParaRPr lang="en-US" sz="1700" dirty="0"/>
          </a:p>
        </p:txBody>
      </p:sp>
    </p:spTree>
    <p:extLst>
      <p:ext uri="{BB962C8B-B14F-4D97-AF65-F5344CB8AC3E}">
        <p14:creationId xmlns:p14="http://schemas.microsoft.com/office/powerpoint/2010/main" val="1369808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B6CBC-7632-4D46-8F04-B65AA5CD1028}"/>
              </a:ext>
            </a:extLst>
          </p:cNvPr>
          <p:cNvSpPr>
            <a:spLocks noGrp="1"/>
          </p:cNvSpPr>
          <p:nvPr>
            <p:ph type="title"/>
          </p:nvPr>
        </p:nvSpPr>
        <p:spPr>
          <a:xfrm>
            <a:off x="4384039" y="365125"/>
            <a:ext cx="7164493" cy="1325563"/>
          </a:xfrm>
        </p:spPr>
        <p:txBody>
          <a:bodyPr>
            <a:normAutofit/>
          </a:bodyPr>
          <a:lstStyle/>
          <a:p>
            <a:r>
              <a:rPr lang="en-US" sz="2100" b="1" dirty="0">
                <a:solidFill>
                  <a:srgbClr val="0070C0"/>
                </a:solidFill>
              </a:rPr>
              <a:t>Catastrophic Events, Insurance, Climate Change and Insurability</a:t>
            </a:r>
            <a:br>
              <a:rPr lang="en-US" sz="2100" b="1" dirty="0">
                <a:solidFill>
                  <a:srgbClr val="0070C0"/>
                </a:solidFill>
              </a:rPr>
            </a:br>
            <a:r>
              <a:rPr lang="en-US" sz="2100" b="1" dirty="0">
                <a:solidFill>
                  <a:srgbClr val="0070C0"/>
                </a:solidFill>
              </a:rPr>
              <a:t>from an international perspective</a:t>
            </a:r>
            <a:br>
              <a:rPr lang="en-US" sz="2100" b="1" dirty="0"/>
            </a:br>
            <a:endParaRPr lang="en-GB" sz="2100" dirty="0"/>
          </a:p>
        </p:txBody>
      </p:sp>
      <p:sp>
        <p:nvSpPr>
          <p:cNvPr id="3" name="Content Placeholder 2">
            <a:extLst>
              <a:ext uri="{FF2B5EF4-FFF2-40B4-BE49-F238E27FC236}">
                <a16:creationId xmlns:a16="http://schemas.microsoft.com/office/drawing/2014/main" id="{1027C3B8-07EA-4D67-A441-D3CEBF1DA196}"/>
              </a:ext>
            </a:extLst>
          </p:cNvPr>
          <p:cNvSpPr>
            <a:spLocks noGrp="1"/>
          </p:cNvSpPr>
          <p:nvPr>
            <p:ph idx="1"/>
          </p:nvPr>
        </p:nvSpPr>
        <p:spPr>
          <a:xfrm>
            <a:off x="4387515" y="2022601"/>
            <a:ext cx="7161017" cy="4154361"/>
          </a:xfrm>
        </p:spPr>
        <p:txBody>
          <a:bodyPr>
            <a:normAutofit/>
          </a:bodyPr>
          <a:lstStyle/>
          <a:p>
            <a:pPr marL="0" indent="0">
              <a:buNone/>
            </a:pPr>
            <a:r>
              <a:rPr lang="en-GB" sz="2000" b="1" dirty="0"/>
              <a:t>Outline </a:t>
            </a:r>
          </a:p>
          <a:p>
            <a:pPr marL="514350" indent="-514350">
              <a:buFont typeface="+mj-lt"/>
              <a:buAutoNum type="arabicPeriod"/>
            </a:pPr>
            <a:r>
              <a:rPr lang="en-GB" sz="2000" dirty="0"/>
              <a:t>Introduction / Merits of pooling know-how and knowledge</a:t>
            </a:r>
          </a:p>
          <a:p>
            <a:pPr marL="514350" indent="-514350">
              <a:buFont typeface="+mj-lt"/>
              <a:buAutoNum type="arabicPeriod"/>
            </a:pPr>
            <a:r>
              <a:rPr lang="en-GB" sz="2000" dirty="0"/>
              <a:t>Morocco now – and in future? </a:t>
            </a:r>
          </a:p>
          <a:p>
            <a:pPr marL="514350" indent="-514350">
              <a:buFont typeface="+mj-lt"/>
              <a:buAutoNum type="arabicPeriod"/>
            </a:pPr>
            <a:r>
              <a:rPr lang="en-GB" sz="2000" dirty="0"/>
              <a:t>Strengths/weaknesses of compulsory insurance schemes </a:t>
            </a:r>
          </a:p>
          <a:p>
            <a:pPr marL="514350" indent="-514350">
              <a:buFont typeface="+mj-lt"/>
              <a:buAutoNum type="arabicPeriod"/>
            </a:pPr>
            <a:r>
              <a:rPr lang="en-GB" sz="2000" dirty="0"/>
              <a:t>Perils of regional/social disparity of risk</a:t>
            </a:r>
          </a:p>
          <a:p>
            <a:pPr marL="514350" indent="-514350">
              <a:buFont typeface="+mj-lt"/>
              <a:buAutoNum type="arabicPeriod"/>
            </a:pPr>
            <a:r>
              <a:rPr lang="en-GB" sz="2000" dirty="0"/>
              <a:t>Hybrid natural v man-made disasters </a:t>
            </a:r>
          </a:p>
          <a:p>
            <a:pPr marL="514350" indent="-514350">
              <a:buFont typeface="+mj-lt"/>
              <a:buAutoNum type="arabicPeriod"/>
            </a:pPr>
            <a:r>
              <a:rPr lang="en-GB" sz="2000" dirty="0"/>
              <a:t>Parametric insurance and agricultural risk </a:t>
            </a:r>
          </a:p>
          <a:p>
            <a:pPr marL="514350" indent="-514350">
              <a:buFont typeface="+mj-lt"/>
              <a:buAutoNum type="arabicPeriod"/>
            </a:pPr>
            <a:r>
              <a:rPr lang="en-GB" sz="2000" dirty="0"/>
              <a:t>Reducing or maintaining the Protection Gap?</a:t>
            </a:r>
          </a:p>
          <a:p>
            <a:pPr marL="514350" indent="-514350">
              <a:buFont typeface="+mj-lt"/>
              <a:buAutoNum type="arabicPeriod"/>
            </a:pPr>
            <a:endParaRPr lang="en-GB" sz="2000" dirty="0"/>
          </a:p>
        </p:txBody>
      </p:sp>
      <p:pic>
        <p:nvPicPr>
          <p:cNvPr id="14" name="Picture 13" descr="AidaLogo.jpg">
            <a:extLst>
              <a:ext uri="{FF2B5EF4-FFF2-40B4-BE49-F238E27FC236}">
                <a16:creationId xmlns:a16="http://schemas.microsoft.com/office/drawing/2014/main" id="{CF13375C-45AE-4BC8-9E7A-C0C38217EE3F}"/>
              </a:ext>
            </a:extLst>
          </p:cNvPr>
          <p:cNvPicPr>
            <a:picLocks noChangeAspect="1"/>
          </p:cNvPicPr>
          <p:nvPr/>
        </p:nvPicPr>
        <p:blipFill>
          <a:blip r:embed="rId3" cstate="print"/>
          <a:stretch>
            <a:fillRect/>
          </a:stretch>
        </p:blipFill>
        <p:spPr>
          <a:xfrm>
            <a:off x="480060" y="2422385"/>
            <a:ext cx="3425957" cy="2012749"/>
          </a:xfrm>
          <a:prstGeom prst="rect">
            <a:avLst/>
          </a:prstGeom>
        </p:spPr>
      </p:pic>
    </p:spTree>
    <p:extLst>
      <p:ext uri="{BB962C8B-B14F-4D97-AF65-F5344CB8AC3E}">
        <p14:creationId xmlns:p14="http://schemas.microsoft.com/office/powerpoint/2010/main" val="2163845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B6CBC-7632-4D46-8F04-B65AA5CD1028}"/>
              </a:ext>
            </a:extLst>
          </p:cNvPr>
          <p:cNvSpPr>
            <a:spLocks noGrp="1"/>
          </p:cNvSpPr>
          <p:nvPr>
            <p:ph type="title"/>
          </p:nvPr>
        </p:nvSpPr>
        <p:spPr>
          <a:xfrm>
            <a:off x="4384039" y="365125"/>
            <a:ext cx="7164493" cy="1325563"/>
          </a:xfrm>
        </p:spPr>
        <p:txBody>
          <a:bodyPr>
            <a:normAutofit/>
          </a:bodyPr>
          <a:lstStyle/>
          <a:p>
            <a:r>
              <a:rPr lang="en-US" sz="2100" b="1"/>
              <a:t>Catastrophic Events, Insurance, Climate Change and Insurability</a:t>
            </a:r>
            <a:br>
              <a:rPr lang="en-US" sz="2100" b="1"/>
            </a:br>
            <a:r>
              <a:rPr lang="en-US" sz="2100" b="1"/>
              <a:t>from an international perspective</a:t>
            </a:r>
            <a:br>
              <a:rPr lang="en-US" sz="2100" b="1"/>
            </a:br>
            <a:endParaRPr lang="en-GB" sz="2100" dirty="0"/>
          </a:p>
        </p:txBody>
      </p:sp>
      <p:pic>
        <p:nvPicPr>
          <p:cNvPr id="14" name="Picture 13" descr="AidaLogo.jpg">
            <a:extLst>
              <a:ext uri="{FF2B5EF4-FFF2-40B4-BE49-F238E27FC236}">
                <a16:creationId xmlns:a16="http://schemas.microsoft.com/office/drawing/2014/main" id="{CF13375C-45AE-4BC8-9E7A-C0C38217EE3F}"/>
              </a:ext>
            </a:extLst>
          </p:cNvPr>
          <p:cNvPicPr>
            <a:picLocks noChangeAspect="1"/>
          </p:cNvPicPr>
          <p:nvPr/>
        </p:nvPicPr>
        <p:blipFill>
          <a:blip r:embed="rId3" cstate="print"/>
          <a:stretch>
            <a:fillRect/>
          </a:stretch>
        </p:blipFill>
        <p:spPr>
          <a:xfrm>
            <a:off x="480060" y="2422385"/>
            <a:ext cx="3425957" cy="2012749"/>
          </a:xfrm>
          <a:prstGeom prst="rect">
            <a:avLst/>
          </a:prstGeom>
        </p:spPr>
      </p:pic>
      <p:sp>
        <p:nvSpPr>
          <p:cNvPr id="3" name="Content Placeholder 2">
            <a:extLst>
              <a:ext uri="{FF2B5EF4-FFF2-40B4-BE49-F238E27FC236}">
                <a16:creationId xmlns:a16="http://schemas.microsoft.com/office/drawing/2014/main" id="{1027C3B8-07EA-4D67-A441-D3CEBF1DA196}"/>
              </a:ext>
            </a:extLst>
          </p:cNvPr>
          <p:cNvSpPr>
            <a:spLocks noGrp="1"/>
          </p:cNvSpPr>
          <p:nvPr>
            <p:ph idx="1"/>
          </p:nvPr>
        </p:nvSpPr>
        <p:spPr>
          <a:xfrm>
            <a:off x="4387515" y="2022601"/>
            <a:ext cx="7161017" cy="4154361"/>
          </a:xfrm>
        </p:spPr>
        <p:txBody>
          <a:bodyPr>
            <a:normAutofit/>
          </a:bodyPr>
          <a:lstStyle/>
          <a:p>
            <a:pPr marL="0" indent="0">
              <a:buNone/>
            </a:pPr>
            <a:endParaRPr lang="en-GB" sz="1400" dirty="0"/>
          </a:p>
          <a:p>
            <a:pPr marL="514350" indent="-514350">
              <a:buFont typeface="+mj-lt"/>
              <a:buAutoNum type="arabicPeriod"/>
            </a:pPr>
            <a:r>
              <a:rPr lang="en-GB" sz="2000" b="1" dirty="0"/>
              <a:t>Introduction/Merits of pooling know-how and knowledge</a:t>
            </a:r>
          </a:p>
          <a:p>
            <a:pPr marL="514350" indent="-514350">
              <a:buFont typeface="+mj-lt"/>
              <a:buAutoNum type="arabicPeriod"/>
            </a:pPr>
            <a:endParaRPr lang="en-GB" sz="1400" dirty="0"/>
          </a:p>
          <a:p>
            <a:r>
              <a:rPr lang="en-GB" sz="1600" dirty="0"/>
              <a:t>Increased risk/scale of natural disasters - combination of socio-economic development + climate change – a worldwide phenomenon</a:t>
            </a:r>
          </a:p>
          <a:p>
            <a:pPr lvl="1"/>
            <a:r>
              <a:rPr lang="en-GB" sz="1400" b="1" dirty="0"/>
              <a:t>No</a:t>
            </a:r>
            <a:r>
              <a:rPr lang="en-GB" sz="1400" dirty="0"/>
              <a:t> two countries - nor regions within countries - share </a:t>
            </a:r>
            <a:r>
              <a:rPr lang="en-GB" sz="1400" b="1" dirty="0"/>
              <a:t>same</a:t>
            </a:r>
            <a:r>
              <a:rPr lang="en-GB" sz="1400" dirty="0"/>
              <a:t> challenges</a:t>
            </a:r>
          </a:p>
          <a:p>
            <a:pPr lvl="1"/>
            <a:r>
              <a:rPr lang="en-GB" sz="1400" dirty="0"/>
              <a:t>Most have experience,  know-how or data to share/inform best practice in policy-making and operational delivery – but </a:t>
            </a:r>
            <a:r>
              <a:rPr lang="en-GB" sz="1400" b="1" dirty="0"/>
              <a:t>how/well </a:t>
            </a:r>
            <a:r>
              <a:rPr lang="en-GB" sz="1400" dirty="0"/>
              <a:t>will they?</a:t>
            </a:r>
          </a:p>
          <a:p>
            <a:pPr lvl="1"/>
            <a:endParaRPr lang="en-GB" sz="1400" dirty="0"/>
          </a:p>
          <a:p>
            <a:pPr lvl="1"/>
            <a:r>
              <a:rPr lang="en-GB" sz="1400" b="1" dirty="0"/>
              <a:t>Morocco</a:t>
            </a:r>
            <a:r>
              <a:rPr lang="en-GB" sz="1400" dirty="0"/>
              <a:t>:  a fascinating set of challenges + initiatives</a:t>
            </a:r>
          </a:p>
          <a:p>
            <a:pPr lvl="1"/>
            <a:endParaRPr lang="en-GB" sz="1400" dirty="0"/>
          </a:p>
          <a:p>
            <a:r>
              <a:rPr lang="en-GB" sz="1600" dirty="0"/>
              <a:t>Climate change: largest risk management challenge of all time </a:t>
            </a:r>
          </a:p>
          <a:p>
            <a:pPr lvl="1"/>
            <a:r>
              <a:rPr lang="en-GB" sz="1400" dirty="0"/>
              <a:t>Transition from disaster</a:t>
            </a:r>
            <a:r>
              <a:rPr lang="en-GB" sz="1400" b="1" i="1" dirty="0"/>
              <a:t> response </a:t>
            </a:r>
            <a:r>
              <a:rPr lang="en-GB" sz="1400" dirty="0"/>
              <a:t>to </a:t>
            </a:r>
            <a:r>
              <a:rPr lang="en-GB" sz="1400" b="1" i="1" dirty="0"/>
              <a:t>evolving</a:t>
            </a:r>
            <a:r>
              <a:rPr lang="en-GB" sz="1400" dirty="0"/>
              <a:t> disaster risk </a:t>
            </a:r>
            <a:r>
              <a:rPr lang="en-GB" sz="1400" b="1" i="1" dirty="0"/>
              <a:t>management/prevention</a:t>
            </a:r>
            <a:r>
              <a:rPr lang="en-GB" sz="1400" dirty="0"/>
              <a:t>. </a:t>
            </a:r>
          </a:p>
          <a:p>
            <a:pPr lvl="1"/>
            <a:r>
              <a:rPr lang="en-GB" sz="1400" dirty="0"/>
              <a:t>Harness benefits of insurance. Identify/fix operational weaknesses undermining efficacy of best-laid/intentioned plans.</a:t>
            </a:r>
          </a:p>
          <a:p>
            <a:pPr marL="0" indent="0">
              <a:buNone/>
            </a:pPr>
            <a:endParaRPr lang="en-GB" sz="1400" dirty="0"/>
          </a:p>
        </p:txBody>
      </p:sp>
    </p:spTree>
    <p:extLst>
      <p:ext uri="{BB962C8B-B14F-4D97-AF65-F5344CB8AC3E}">
        <p14:creationId xmlns:p14="http://schemas.microsoft.com/office/powerpoint/2010/main" val="1723664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B6CBC-7632-4D46-8F04-B65AA5CD1028}"/>
              </a:ext>
            </a:extLst>
          </p:cNvPr>
          <p:cNvSpPr>
            <a:spLocks noGrp="1"/>
          </p:cNvSpPr>
          <p:nvPr>
            <p:ph type="title"/>
          </p:nvPr>
        </p:nvSpPr>
        <p:spPr>
          <a:xfrm>
            <a:off x="4384039" y="365125"/>
            <a:ext cx="7164493" cy="1325563"/>
          </a:xfrm>
        </p:spPr>
        <p:txBody>
          <a:bodyPr>
            <a:normAutofit/>
          </a:bodyPr>
          <a:lstStyle/>
          <a:p>
            <a:r>
              <a:rPr lang="en-US" sz="2100" b="1" dirty="0"/>
              <a:t>Catastrophic Events, Insurance, Climate Change and Insurability</a:t>
            </a:r>
            <a:br>
              <a:rPr lang="en-US" sz="2100" b="1" dirty="0"/>
            </a:br>
            <a:r>
              <a:rPr lang="en-US" sz="2100" b="1" dirty="0"/>
              <a:t>from an international perspective</a:t>
            </a:r>
            <a:br>
              <a:rPr lang="en-US" sz="2100" b="1" dirty="0"/>
            </a:br>
            <a:endParaRPr lang="en-GB" sz="2100" dirty="0"/>
          </a:p>
        </p:txBody>
      </p:sp>
      <p:pic>
        <p:nvPicPr>
          <p:cNvPr id="14" name="Picture 13" descr="AidaLogo.jpg">
            <a:extLst>
              <a:ext uri="{FF2B5EF4-FFF2-40B4-BE49-F238E27FC236}">
                <a16:creationId xmlns:a16="http://schemas.microsoft.com/office/drawing/2014/main" id="{CF13375C-45AE-4BC8-9E7A-C0C38217EE3F}"/>
              </a:ext>
            </a:extLst>
          </p:cNvPr>
          <p:cNvPicPr>
            <a:picLocks noChangeAspect="1"/>
          </p:cNvPicPr>
          <p:nvPr/>
        </p:nvPicPr>
        <p:blipFill>
          <a:blip r:embed="rId3" cstate="print"/>
          <a:stretch>
            <a:fillRect/>
          </a:stretch>
        </p:blipFill>
        <p:spPr>
          <a:xfrm>
            <a:off x="480060" y="2422385"/>
            <a:ext cx="3425957" cy="2012749"/>
          </a:xfrm>
          <a:prstGeom prst="rect">
            <a:avLst/>
          </a:prstGeom>
        </p:spPr>
      </p:pic>
      <p:sp>
        <p:nvSpPr>
          <p:cNvPr id="3" name="Content Placeholder 2">
            <a:extLst>
              <a:ext uri="{FF2B5EF4-FFF2-40B4-BE49-F238E27FC236}">
                <a16:creationId xmlns:a16="http://schemas.microsoft.com/office/drawing/2014/main" id="{1027C3B8-07EA-4D67-A441-D3CEBF1DA196}"/>
              </a:ext>
            </a:extLst>
          </p:cNvPr>
          <p:cNvSpPr>
            <a:spLocks noGrp="1"/>
          </p:cNvSpPr>
          <p:nvPr>
            <p:ph idx="1"/>
          </p:nvPr>
        </p:nvSpPr>
        <p:spPr>
          <a:xfrm>
            <a:off x="4387515" y="2022601"/>
            <a:ext cx="7161017" cy="4154361"/>
          </a:xfrm>
        </p:spPr>
        <p:txBody>
          <a:bodyPr>
            <a:normAutofit lnSpcReduction="10000"/>
          </a:bodyPr>
          <a:lstStyle/>
          <a:p>
            <a:pPr marL="0" indent="0">
              <a:buNone/>
            </a:pPr>
            <a:endParaRPr lang="en-GB" sz="1400" dirty="0"/>
          </a:p>
          <a:p>
            <a:pPr marL="342900" indent="-342900">
              <a:buFont typeface="+mj-lt"/>
              <a:buAutoNum type="arabicPeriod" startAt="2"/>
            </a:pPr>
            <a:r>
              <a:rPr lang="en-GB" sz="2000" b="1" dirty="0"/>
              <a:t>Morocco now </a:t>
            </a:r>
            <a:r>
              <a:rPr lang="en-GB" sz="1400" dirty="0"/>
              <a:t>- a third of population/GDP at high risk (</a:t>
            </a:r>
            <a:r>
              <a:rPr lang="en-GB" sz="1400" i="1" dirty="0"/>
              <a:t>per GFDRR Report</a:t>
            </a:r>
            <a:r>
              <a:rPr lang="en-GB" sz="1400" dirty="0"/>
              <a:t>) </a:t>
            </a:r>
          </a:p>
          <a:p>
            <a:pPr lvl="1"/>
            <a:r>
              <a:rPr lang="en-GB" sz="1000" dirty="0"/>
              <a:t> </a:t>
            </a:r>
            <a:r>
              <a:rPr lang="en-GB" sz="1400" dirty="0"/>
              <a:t>Most significant risks  (per </a:t>
            </a:r>
            <a:r>
              <a:rPr lang="en-GB" sz="1400" i="1" dirty="0"/>
              <a:t>OECD Report, 2016</a:t>
            </a:r>
            <a:r>
              <a:rPr lang="en-GB" sz="1400" dirty="0"/>
              <a:t>)</a:t>
            </a:r>
          </a:p>
          <a:p>
            <a:pPr lvl="2"/>
            <a:r>
              <a:rPr lang="en-GB" sz="1400" dirty="0"/>
              <a:t>Flooding</a:t>
            </a:r>
          </a:p>
          <a:p>
            <a:pPr lvl="2"/>
            <a:r>
              <a:rPr lang="en-GB" sz="1400" dirty="0"/>
              <a:t>Drought</a:t>
            </a:r>
          </a:p>
          <a:p>
            <a:pPr lvl="2"/>
            <a:r>
              <a:rPr lang="en-GB" sz="1400" dirty="0"/>
              <a:t>Earthquakes</a:t>
            </a:r>
          </a:p>
          <a:p>
            <a:pPr lvl="2"/>
            <a:r>
              <a:rPr lang="en-GB" sz="1400" dirty="0"/>
              <a:t>Tsunami</a:t>
            </a:r>
          </a:p>
          <a:p>
            <a:pPr lvl="2"/>
            <a:r>
              <a:rPr lang="en-GB" sz="1400" dirty="0"/>
              <a:t>Other risks  -  including incidents/accidents arising from infrastructure elements/industrial installations which can lead to large disasters</a:t>
            </a:r>
          </a:p>
          <a:p>
            <a:pPr marL="914400" lvl="2" indent="0">
              <a:buNone/>
            </a:pPr>
            <a:r>
              <a:rPr lang="en-GB" sz="1400" dirty="0"/>
              <a:t>                  </a:t>
            </a:r>
          </a:p>
          <a:p>
            <a:pPr lvl="1"/>
            <a:r>
              <a:rPr lang="en-GB" sz="1400" dirty="0"/>
              <a:t>Notable features</a:t>
            </a:r>
          </a:p>
          <a:p>
            <a:pPr lvl="2"/>
            <a:r>
              <a:rPr lang="en-GB" sz="1400" dirty="0"/>
              <a:t>Fast-developing economy</a:t>
            </a:r>
          </a:p>
          <a:p>
            <a:pPr lvl="2"/>
            <a:r>
              <a:rPr lang="en-GB" sz="1400" dirty="0"/>
              <a:t>Rapid increase in urbanisation/</a:t>
            </a:r>
            <a:r>
              <a:rPr lang="en-GB" sz="1400" dirty="0" err="1"/>
              <a:t>coastalisation</a:t>
            </a:r>
            <a:r>
              <a:rPr lang="en-GB" sz="1400" dirty="0"/>
              <a:t>/concentration of increased economic values at risk</a:t>
            </a:r>
          </a:p>
          <a:p>
            <a:pPr lvl="2"/>
            <a:r>
              <a:rPr lang="en-GB" sz="1400" dirty="0"/>
              <a:t>Recent history of major losses/developed and growing insurance market - </a:t>
            </a:r>
            <a:r>
              <a:rPr lang="en-GB" sz="1400" i="1" dirty="0"/>
              <a:t>but</a:t>
            </a:r>
            <a:r>
              <a:rPr lang="en-GB" sz="1400" dirty="0"/>
              <a:t> still relatively low insurance penetration levels</a:t>
            </a:r>
          </a:p>
          <a:p>
            <a:pPr lvl="2"/>
            <a:r>
              <a:rPr lang="en-GB" sz="1400" dirty="0"/>
              <a:t>Many businesses, never mind homeowners, do not even cover traditional risks of fire or business interruption.</a:t>
            </a:r>
          </a:p>
          <a:p>
            <a:pPr lvl="2"/>
            <a:endParaRPr lang="en-GB" sz="1000" dirty="0"/>
          </a:p>
          <a:p>
            <a:pPr lvl="1"/>
            <a:endParaRPr lang="en-GB" sz="1400" dirty="0"/>
          </a:p>
          <a:p>
            <a:pPr marL="457200" lvl="1" indent="0">
              <a:buNone/>
            </a:pPr>
            <a:endParaRPr lang="en-GB" sz="1400" dirty="0"/>
          </a:p>
          <a:p>
            <a:pPr lvl="1"/>
            <a:endParaRPr lang="en-GB" sz="1000" dirty="0"/>
          </a:p>
          <a:p>
            <a:pPr marL="514350" indent="-514350">
              <a:buFont typeface="+mj-lt"/>
              <a:buAutoNum type="arabicPeriod" startAt="2"/>
            </a:pPr>
            <a:endParaRPr lang="en-GB" sz="1400" dirty="0"/>
          </a:p>
          <a:p>
            <a:pPr marL="0" indent="0">
              <a:buNone/>
            </a:pPr>
            <a:endParaRPr lang="en-GB" sz="1400" dirty="0"/>
          </a:p>
        </p:txBody>
      </p:sp>
    </p:spTree>
    <p:extLst>
      <p:ext uri="{BB962C8B-B14F-4D97-AF65-F5344CB8AC3E}">
        <p14:creationId xmlns:p14="http://schemas.microsoft.com/office/powerpoint/2010/main" val="816432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B6CBC-7632-4D46-8F04-B65AA5CD1028}"/>
              </a:ext>
            </a:extLst>
          </p:cNvPr>
          <p:cNvSpPr>
            <a:spLocks noGrp="1"/>
          </p:cNvSpPr>
          <p:nvPr>
            <p:ph type="title"/>
          </p:nvPr>
        </p:nvSpPr>
        <p:spPr>
          <a:xfrm>
            <a:off x="4384039" y="365125"/>
            <a:ext cx="7164493" cy="1325563"/>
          </a:xfrm>
        </p:spPr>
        <p:txBody>
          <a:bodyPr>
            <a:normAutofit/>
          </a:bodyPr>
          <a:lstStyle/>
          <a:p>
            <a:r>
              <a:rPr lang="en-US" sz="2100" b="1" dirty="0"/>
              <a:t>Catastrophic Events, Insurance, Climate Change and Insurability</a:t>
            </a:r>
            <a:br>
              <a:rPr lang="en-US" sz="2100" b="1" dirty="0"/>
            </a:br>
            <a:r>
              <a:rPr lang="en-US" sz="2100" b="1" dirty="0"/>
              <a:t>from an international perspective</a:t>
            </a:r>
            <a:br>
              <a:rPr lang="en-US" sz="2100" b="1" dirty="0"/>
            </a:br>
            <a:endParaRPr lang="en-GB" sz="2100" dirty="0"/>
          </a:p>
        </p:txBody>
      </p:sp>
      <p:pic>
        <p:nvPicPr>
          <p:cNvPr id="14" name="Picture 13" descr="AidaLogo.jpg">
            <a:extLst>
              <a:ext uri="{FF2B5EF4-FFF2-40B4-BE49-F238E27FC236}">
                <a16:creationId xmlns:a16="http://schemas.microsoft.com/office/drawing/2014/main" id="{CF13375C-45AE-4BC8-9E7A-C0C38217EE3F}"/>
              </a:ext>
            </a:extLst>
          </p:cNvPr>
          <p:cNvPicPr>
            <a:picLocks noChangeAspect="1"/>
          </p:cNvPicPr>
          <p:nvPr/>
        </p:nvPicPr>
        <p:blipFill>
          <a:blip r:embed="rId3" cstate="print"/>
          <a:stretch>
            <a:fillRect/>
          </a:stretch>
        </p:blipFill>
        <p:spPr>
          <a:xfrm>
            <a:off x="480060" y="2422385"/>
            <a:ext cx="3425957" cy="2012749"/>
          </a:xfrm>
          <a:prstGeom prst="rect">
            <a:avLst/>
          </a:prstGeom>
        </p:spPr>
      </p:pic>
      <p:sp>
        <p:nvSpPr>
          <p:cNvPr id="3" name="Content Placeholder 2">
            <a:extLst>
              <a:ext uri="{FF2B5EF4-FFF2-40B4-BE49-F238E27FC236}">
                <a16:creationId xmlns:a16="http://schemas.microsoft.com/office/drawing/2014/main" id="{1027C3B8-07EA-4D67-A441-D3CEBF1DA196}"/>
              </a:ext>
            </a:extLst>
          </p:cNvPr>
          <p:cNvSpPr>
            <a:spLocks noGrp="1"/>
          </p:cNvSpPr>
          <p:nvPr>
            <p:ph idx="1"/>
          </p:nvPr>
        </p:nvSpPr>
        <p:spPr>
          <a:xfrm>
            <a:off x="4387515" y="2022601"/>
            <a:ext cx="7161017" cy="4154361"/>
          </a:xfrm>
        </p:spPr>
        <p:txBody>
          <a:bodyPr>
            <a:normAutofit lnSpcReduction="10000"/>
          </a:bodyPr>
          <a:lstStyle/>
          <a:p>
            <a:pPr marL="0" indent="0">
              <a:buNone/>
            </a:pPr>
            <a:endParaRPr lang="en-GB" sz="1400" dirty="0"/>
          </a:p>
          <a:p>
            <a:pPr marL="457200" indent="-457200">
              <a:buFont typeface="+mj-lt"/>
              <a:buAutoNum type="arabicPeriod" startAt="2"/>
            </a:pPr>
            <a:r>
              <a:rPr lang="en-GB" sz="2000" b="1" dirty="0"/>
              <a:t>Morocco in future </a:t>
            </a:r>
            <a:r>
              <a:rPr lang="en-GB" sz="1400" dirty="0"/>
              <a:t>- </a:t>
            </a:r>
          </a:p>
          <a:p>
            <a:pPr lvl="1"/>
            <a:r>
              <a:rPr lang="en-GB" sz="1400" dirty="0"/>
              <a:t>Improved disaster risk financing and insurance - part of wider integrated disaster and climate risk management programme</a:t>
            </a:r>
          </a:p>
          <a:p>
            <a:pPr lvl="1"/>
            <a:r>
              <a:rPr lang="en-GB" sz="1400" dirty="0"/>
              <a:t>Mixed system:</a:t>
            </a:r>
          </a:p>
          <a:p>
            <a:pPr lvl="2"/>
            <a:r>
              <a:rPr lang="en-GB" sz="1400" u="sng" dirty="0"/>
              <a:t>Insurance</a:t>
            </a:r>
            <a:r>
              <a:rPr lang="en-GB" sz="1400" dirty="0"/>
              <a:t>: Obligatory insurance against consequences of catastrophic events in:</a:t>
            </a:r>
          </a:p>
          <a:p>
            <a:pPr lvl="3"/>
            <a:r>
              <a:rPr lang="en-GB" sz="1200" dirty="0"/>
              <a:t>Property insurance contracts</a:t>
            </a:r>
          </a:p>
          <a:p>
            <a:pPr lvl="3"/>
            <a:r>
              <a:rPr lang="en-GB" sz="1200" dirty="0"/>
              <a:t>Motor liability </a:t>
            </a:r>
          </a:p>
          <a:p>
            <a:pPr lvl="3"/>
            <a:r>
              <a:rPr lang="en-GB" sz="1200" dirty="0"/>
              <a:t>Corporate liability </a:t>
            </a:r>
          </a:p>
          <a:p>
            <a:pPr marL="1371600" lvl="3" indent="0">
              <a:buNone/>
            </a:pPr>
            <a:r>
              <a:rPr lang="en-GB" sz="1200" dirty="0"/>
              <a:t> -  with regulated per-event, per-year indemnity limits + contractual limits/deductibles </a:t>
            </a:r>
          </a:p>
          <a:p>
            <a:pPr lvl="2"/>
            <a:r>
              <a:rPr lang="en-GB" sz="1400" u="sng" dirty="0"/>
              <a:t>Compensation</a:t>
            </a:r>
            <a:r>
              <a:rPr lang="en-GB" sz="1400" dirty="0"/>
              <a:t>: </a:t>
            </a:r>
          </a:p>
          <a:p>
            <a:pPr lvl="3"/>
            <a:r>
              <a:rPr lang="en-GB" sz="1200" dirty="0"/>
              <a:t>Personal injury (to max. of 70% estimated loss)</a:t>
            </a:r>
          </a:p>
          <a:p>
            <a:pPr lvl="3"/>
            <a:r>
              <a:rPr lang="en-GB" sz="1200" dirty="0"/>
              <a:t>Allowance for loss of principal residence (equivalent 70% values/other limits apply) </a:t>
            </a:r>
          </a:p>
          <a:p>
            <a:pPr lvl="3"/>
            <a:r>
              <a:rPr lang="en-GB" sz="1200" dirty="0"/>
              <a:t>Solidarity Fund for additional payments</a:t>
            </a:r>
          </a:p>
          <a:p>
            <a:pPr lvl="3"/>
            <a:endParaRPr lang="en-GB" sz="1200" dirty="0"/>
          </a:p>
          <a:p>
            <a:pPr marL="457200" lvl="1" indent="0">
              <a:buNone/>
            </a:pPr>
            <a:r>
              <a:rPr lang="en-GB" sz="1400" dirty="0"/>
              <a:t>What lessons/most notable challenges to be learnt for Morocco from others’ past experience – or for others from this?  Some examples…</a:t>
            </a:r>
          </a:p>
          <a:p>
            <a:pPr lvl="1"/>
            <a:endParaRPr lang="en-GB" sz="1400" dirty="0"/>
          </a:p>
          <a:p>
            <a:pPr marL="457200" lvl="1" indent="0">
              <a:buNone/>
            </a:pPr>
            <a:endParaRPr lang="en-GB" sz="1400" dirty="0"/>
          </a:p>
          <a:p>
            <a:pPr lvl="1"/>
            <a:endParaRPr lang="en-GB" sz="1400" dirty="0"/>
          </a:p>
          <a:p>
            <a:pPr marL="514350" indent="-514350">
              <a:buFont typeface="+mj-lt"/>
              <a:buAutoNum type="arabicPeriod" startAt="2"/>
            </a:pPr>
            <a:endParaRPr lang="en-GB" sz="1400" dirty="0"/>
          </a:p>
          <a:p>
            <a:pPr marL="0" indent="0">
              <a:buNone/>
            </a:pPr>
            <a:endParaRPr lang="en-GB" sz="1400" dirty="0"/>
          </a:p>
        </p:txBody>
      </p:sp>
    </p:spTree>
    <p:extLst>
      <p:ext uri="{BB962C8B-B14F-4D97-AF65-F5344CB8AC3E}">
        <p14:creationId xmlns:p14="http://schemas.microsoft.com/office/powerpoint/2010/main" val="3740069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B6CBC-7632-4D46-8F04-B65AA5CD1028}"/>
              </a:ext>
            </a:extLst>
          </p:cNvPr>
          <p:cNvSpPr>
            <a:spLocks noGrp="1"/>
          </p:cNvSpPr>
          <p:nvPr>
            <p:ph type="title"/>
          </p:nvPr>
        </p:nvSpPr>
        <p:spPr>
          <a:xfrm>
            <a:off x="4384039" y="365125"/>
            <a:ext cx="7164493" cy="1325563"/>
          </a:xfrm>
        </p:spPr>
        <p:txBody>
          <a:bodyPr>
            <a:normAutofit/>
          </a:bodyPr>
          <a:lstStyle/>
          <a:p>
            <a:r>
              <a:rPr lang="en-US" sz="2100" b="1" dirty="0"/>
              <a:t>Catastrophic Events, Insurance, Climate Change and Insurability</a:t>
            </a:r>
            <a:br>
              <a:rPr lang="en-US" sz="2100" b="1" dirty="0"/>
            </a:br>
            <a:r>
              <a:rPr lang="en-US" sz="2100" b="1" dirty="0"/>
              <a:t>from an international perspective</a:t>
            </a:r>
            <a:br>
              <a:rPr lang="en-US" sz="2100" b="1" dirty="0"/>
            </a:br>
            <a:endParaRPr lang="en-GB" sz="2100" dirty="0"/>
          </a:p>
        </p:txBody>
      </p:sp>
      <p:pic>
        <p:nvPicPr>
          <p:cNvPr id="14" name="Picture 13" descr="AidaLogo.jpg">
            <a:extLst>
              <a:ext uri="{FF2B5EF4-FFF2-40B4-BE49-F238E27FC236}">
                <a16:creationId xmlns:a16="http://schemas.microsoft.com/office/drawing/2014/main" id="{CF13375C-45AE-4BC8-9E7A-C0C38217EE3F}"/>
              </a:ext>
            </a:extLst>
          </p:cNvPr>
          <p:cNvPicPr>
            <a:picLocks noChangeAspect="1"/>
          </p:cNvPicPr>
          <p:nvPr/>
        </p:nvPicPr>
        <p:blipFill>
          <a:blip r:embed="rId3" cstate="print"/>
          <a:stretch>
            <a:fillRect/>
          </a:stretch>
        </p:blipFill>
        <p:spPr>
          <a:xfrm>
            <a:off x="480060" y="2422385"/>
            <a:ext cx="3425957" cy="2012749"/>
          </a:xfrm>
          <a:prstGeom prst="rect">
            <a:avLst/>
          </a:prstGeom>
        </p:spPr>
      </p:pic>
      <p:sp>
        <p:nvSpPr>
          <p:cNvPr id="3" name="Content Placeholder 2">
            <a:extLst>
              <a:ext uri="{FF2B5EF4-FFF2-40B4-BE49-F238E27FC236}">
                <a16:creationId xmlns:a16="http://schemas.microsoft.com/office/drawing/2014/main" id="{1027C3B8-07EA-4D67-A441-D3CEBF1DA196}"/>
              </a:ext>
            </a:extLst>
          </p:cNvPr>
          <p:cNvSpPr>
            <a:spLocks noGrp="1"/>
          </p:cNvSpPr>
          <p:nvPr>
            <p:ph idx="1"/>
          </p:nvPr>
        </p:nvSpPr>
        <p:spPr>
          <a:xfrm>
            <a:off x="4387515" y="2022601"/>
            <a:ext cx="7161017" cy="4154361"/>
          </a:xfrm>
        </p:spPr>
        <p:txBody>
          <a:bodyPr>
            <a:normAutofit fontScale="92500"/>
          </a:bodyPr>
          <a:lstStyle/>
          <a:p>
            <a:pPr marL="0" indent="0">
              <a:buNone/>
            </a:pPr>
            <a:endParaRPr lang="en-GB" sz="1100" dirty="0"/>
          </a:p>
          <a:p>
            <a:pPr marL="457200" indent="-457200">
              <a:buFont typeface="+mj-lt"/>
              <a:buAutoNum type="arabicPeriod" startAt="3"/>
            </a:pPr>
            <a:r>
              <a:rPr lang="en-GB" sz="2200" b="1" dirty="0"/>
              <a:t>Strengths/weaknesses of any compulsory insurance scheme</a:t>
            </a:r>
            <a:endParaRPr lang="en-GB" sz="2000" dirty="0"/>
          </a:p>
          <a:p>
            <a:pPr lvl="2"/>
            <a:r>
              <a:rPr lang="en-GB" sz="1400" b="1" dirty="0"/>
              <a:t>EU Green Paper in 2013</a:t>
            </a:r>
            <a:r>
              <a:rPr lang="en-GB" sz="1400" dirty="0"/>
              <a:t>: European member states invited to review/re-consider plans to facilitate/support/compel:</a:t>
            </a:r>
          </a:p>
          <a:p>
            <a:pPr lvl="3"/>
            <a:r>
              <a:rPr lang="en-GB" sz="1200" dirty="0"/>
              <a:t>increased coverage of appropriate disaster risk insurance</a:t>
            </a:r>
          </a:p>
          <a:p>
            <a:pPr lvl="3"/>
            <a:r>
              <a:rPr lang="en-GB" sz="1200" dirty="0"/>
              <a:t>financial risk transfer markets</a:t>
            </a:r>
          </a:p>
          <a:p>
            <a:pPr lvl="3"/>
            <a:r>
              <a:rPr lang="en-GB" sz="1200" dirty="0"/>
              <a:t>regional insurance pooling options. </a:t>
            </a:r>
          </a:p>
          <a:p>
            <a:pPr lvl="2"/>
            <a:r>
              <a:rPr lang="en-GB" sz="1400" b="1" dirty="0"/>
              <a:t>No</a:t>
            </a:r>
            <a:r>
              <a:rPr lang="en-GB" sz="1400" dirty="0"/>
              <a:t> two countries/perils merit uniform treatment. Most favoured:  </a:t>
            </a:r>
            <a:r>
              <a:rPr lang="en-GB" sz="1400" b="1" dirty="0"/>
              <a:t>disparate</a:t>
            </a:r>
            <a:r>
              <a:rPr lang="en-GB" sz="1400" dirty="0"/>
              <a:t> country models to continue - private insurers to remain primary managers of risk transfer options - concentration on risk management education - full market flexibility.</a:t>
            </a:r>
          </a:p>
          <a:p>
            <a:pPr lvl="2"/>
            <a:r>
              <a:rPr lang="en-GB" sz="1400" dirty="0"/>
              <a:t>Obvious </a:t>
            </a:r>
            <a:r>
              <a:rPr lang="en-GB" sz="1400" b="1" dirty="0"/>
              <a:t>advantages</a:t>
            </a:r>
            <a:r>
              <a:rPr lang="en-GB" sz="1400" dirty="0"/>
              <a:t> of compulsion: acceleration of insurance penetration (</a:t>
            </a:r>
            <a:r>
              <a:rPr lang="en-GB" sz="1400" i="1" dirty="0"/>
              <a:t>provided</a:t>
            </a:r>
            <a:r>
              <a:rPr lang="en-GB" sz="1400" dirty="0"/>
              <a:t> mechanism for sale/operation/enforcement) + constrains adverse selection</a:t>
            </a:r>
          </a:p>
          <a:p>
            <a:pPr lvl="2"/>
            <a:r>
              <a:rPr lang="en-GB" sz="1400" b="1" dirty="0"/>
              <a:t>Disadvantages</a:t>
            </a:r>
            <a:r>
              <a:rPr lang="en-GB" sz="1400" dirty="0"/>
              <a:t>: moral hazard, reducing incentive for risk management development; higher premium unrelated to actual risk, seen as “tax”, leaving penetration levels low (e.g. Turkish Catastrophe Insurance Pool); potential inflexibility of contractual terms.  </a:t>
            </a:r>
          </a:p>
          <a:p>
            <a:pPr lvl="2"/>
            <a:r>
              <a:rPr lang="en-GB" sz="1400" b="1" dirty="0"/>
              <a:t>OECD Report </a:t>
            </a:r>
            <a:r>
              <a:rPr lang="en-GB" sz="1400" dirty="0"/>
              <a:t>observes: “(in Morocco) …</a:t>
            </a:r>
            <a:r>
              <a:rPr lang="en-GB" sz="1400" i="1" dirty="0"/>
              <a:t>long-term benefits … will occur when they encourage behavioural changes, while avoiding the moral hazards that can be caused by providing too much assistance</a:t>
            </a:r>
            <a:r>
              <a:rPr lang="en-GB" sz="1400" dirty="0"/>
              <a:t>.” </a:t>
            </a:r>
          </a:p>
          <a:p>
            <a:pPr lvl="2"/>
            <a:endParaRPr lang="en-GB" sz="700" dirty="0"/>
          </a:p>
          <a:p>
            <a:pPr marL="514350" indent="-514350">
              <a:buFont typeface="+mj-lt"/>
              <a:buAutoNum type="arabicPeriod" startAt="3"/>
            </a:pPr>
            <a:endParaRPr lang="en-GB" sz="1100" dirty="0"/>
          </a:p>
          <a:p>
            <a:pPr marL="0" indent="0">
              <a:buNone/>
            </a:pPr>
            <a:endParaRPr lang="en-GB" sz="1100" dirty="0"/>
          </a:p>
        </p:txBody>
      </p:sp>
    </p:spTree>
    <p:extLst>
      <p:ext uri="{BB962C8B-B14F-4D97-AF65-F5344CB8AC3E}">
        <p14:creationId xmlns:p14="http://schemas.microsoft.com/office/powerpoint/2010/main" val="2290831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B6CBC-7632-4D46-8F04-B65AA5CD1028}"/>
              </a:ext>
            </a:extLst>
          </p:cNvPr>
          <p:cNvSpPr>
            <a:spLocks noGrp="1"/>
          </p:cNvSpPr>
          <p:nvPr>
            <p:ph type="title"/>
          </p:nvPr>
        </p:nvSpPr>
        <p:spPr>
          <a:xfrm>
            <a:off x="4384039" y="365125"/>
            <a:ext cx="7164493" cy="1325563"/>
          </a:xfrm>
        </p:spPr>
        <p:txBody>
          <a:bodyPr>
            <a:normAutofit/>
          </a:bodyPr>
          <a:lstStyle/>
          <a:p>
            <a:r>
              <a:rPr lang="en-US" sz="2100" b="1" dirty="0"/>
              <a:t>Catastrophic Events, Insurance, Climate Change and Insurability</a:t>
            </a:r>
            <a:br>
              <a:rPr lang="en-US" sz="2100" b="1" dirty="0"/>
            </a:br>
            <a:r>
              <a:rPr lang="en-US" sz="2100" b="1" dirty="0"/>
              <a:t>from an international perspective</a:t>
            </a:r>
            <a:br>
              <a:rPr lang="en-US" sz="2100" b="1" dirty="0"/>
            </a:br>
            <a:endParaRPr lang="en-GB" sz="2100" dirty="0"/>
          </a:p>
        </p:txBody>
      </p:sp>
      <p:pic>
        <p:nvPicPr>
          <p:cNvPr id="14" name="Picture 13" descr="AidaLogo.jpg">
            <a:extLst>
              <a:ext uri="{FF2B5EF4-FFF2-40B4-BE49-F238E27FC236}">
                <a16:creationId xmlns:a16="http://schemas.microsoft.com/office/drawing/2014/main" id="{CF13375C-45AE-4BC8-9E7A-C0C38217EE3F}"/>
              </a:ext>
            </a:extLst>
          </p:cNvPr>
          <p:cNvPicPr>
            <a:picLocks noChangeAspect="1"/>
          </p:cNvPicPr>
          <p:nvPr/>
        </p:nvPicPr>
        <p:blipFill>
          <a:blip r:embed="rId3" cstate="print"/>
          <a:stretch>
            <a:fillRect/>
          </a:stretch>
        </p:blipFill>
        <p:spPr>
          <a:xfrm>
            <a:off x="480060" y="2422385"/>
            <a:ext cx="3425957" cy="2012749"/>
          </a:xfrm>
          <a:prstGeom prst="rect">
            <a:avLst/>
          </a:prstGeom>
        </p:spPr>
      </p:pic>
      <p:sp>
        <p:nvSpPr>
          <p:cNvPr id="3" name="Content Placeholder 2">
            <a:extLst>
              <a:ext uri="{FF2B5EF4-FFF2-40B4-BE49-F238E27FC236}">
                <a16:creationId xmlns:a16="http://schemas.microsoft.com/office/drawing/2014/main" id="{1027C3B8-07EA-4D67-A441-D3CEBF1DA196}"/>
              </a:ext>
            </a:extLst>
          </p:cNvPr>
          <p:cNvSpPr>
            <a:spLocks noGrp="1"/>
          </p:cNvSpPr>
          <p:nvPr>
            <p:ph idx="1"/>
          </p:nvPr>
        </p:nvSpPr>
        <p:spPr>
          <a:xfrm>
            <a:off x="4387515" y="2022601"/>
            <a:ext cx="7161017" cy="4154361"/>
          </a:xfrm>
        </p:spPr>
        <p:txBody>
          <a:bodyPr>
            <a:normAutofit fontScale="85000" lnSpcReduction="20000"/>
          </a:bodyPr>
          <a:lstStyle/>
          <a:p>
            <a:pPr marL="457200" indent="-457200">
              <a:buFont typeface="+mj-lt"/>
              <a:buAutoNum type="arabicPeriod" startAt="4"/>
            </a:pPr>
            <a:r>
              <a:rPr lang="en-GB" sz="2000" b="1" dirty="0"/>
              <a:t>Perils of regional/social disparity of risk </a:t>
            </a:r>
            <a:r>
              <a:rPr lang="en-GB" sz="2000" dirty="0"/>
              <a:t>(and potentially worsening?) </a:t>
            </a:r>
          </a:p>
          <a:p>
            <a:pPr lvl="1"/>
            <a:r>
              <a:rPr lang="en-GB" sz="1600" dirty="0"/>
              <a:t>Obvious merit of introducing a</a:t>
            </a:r>
            <a:r>
              <a:rPr lang="en-GB" sz="1600" i="1" dirty="0"/>
              <a:t> </a:t>
            </a:r>
            <a:r>
              <a:rPr lang="en-GB" sz="1600" b="1" i="1" dirty="0"/>
              <a:t>semi-obligatory</a:t>
            </a:r>
            <a:r>
              <a:rPr lang="en-GB" sz="1600" i="1" dirty="0"/>
              <a:t> </a:t>
            </a:r>
            <a:r>
              <a:rPr lang="en-GB" sz="1600" dirty="0"/>
              <a:t>insurance model (such as proposed one in Morocco applying already in France/Belgium) to all property owners already voluntarily </a:t>
            </a:r>
            <a:r>
              <a:rPr lang="en-GB" sz="1600" i="1" dirty="0"/>
              <a:t>taking out insurance </a:t>
            </a:r>
            <a:r>
              <a:rPr lang="en-GB" sz="1600" dirty="0"/>
              <a:t>– cf. obliging </a:t>
            </a:r>
            <a:r>
              <a:rPr lang="en-GB" sz="1600" i="1" dirty="0"/>
              <a:t>all</a:t>
            </a:r>
            <a:r>
              <a:rPr lang="en-GB" sz="1600" dirty="0"/>
              <a:t> property owners to do so. </a:t>
            </a:r>
          </a:p>
          <a:p>
            <a:pPr lvl="1"/>
            <a:r>
              <a:rPr lang="en-GB" sz="1600" dirty="0"/>
              <a:t>Depending on initial period results, can retain/extend/adapt. More contentious can be question of </a:t>
            </a:r>
            <a:r>
              <a:rPr lang="en-GB" sz="1600" b="1" i="1" dirty="0"/>
              <a:t>rating</a:t>
            </a:r>
            <a:r>
              <a:rPr lang="en-GB" sz="1600" dirty="0"/>
              <a:t>: should additional premiums be flat-rated (as in France) or reflective of location/risk (as advocated by some in other EU countries). How should any cross-subsidy best/most legitimately apply in accordance with existing law and longer-term objectives? </a:t>
            </a:r>
          </a:p>
          <a:p>
            <a:pPr lvl="1"/>
            <a:r>
              <a:rPr lang="en-GB" sz="1600" b="1" dirty="0"/>
              <a:t>Contra arguments</a:t>
            </a:r>
            <a:r>
              <a:rPr lang="en-GB" sz="1600" dirty="0"/>
              <a:t>: “bundling” can obscure real risk/cost. Where areas of high risk from e.g. earthquake, landslide, flooding is market competition/transparency compromised?  </a:t>
            </a:r>
          </a:p>
          <a:p>
            <a:pPr lvl="1"/>
            <a:r>
              <a:rPr lang="en-GB" sz="1600" dirty="0"/>
              <a:t>In all countries: </a:t>
            </a:r>
            <a:r>
              <a:rPr lang="en-GB" sz="1600" b="1" dirty="0"/>
              <a:t>difficulties in reconciling </a:t>
            </a:r>
            <a:r>
              <a:rPr lang="en-GB" sz="1600" dirty="0"/>
              <a:t>national budgetary needs + individual exposures of disparate parties in regions facing particular challenges/unaffordability and/or unwillingness to pay</a:t>
            </a:r>
          </a:p>
          <a:p>
            <a:pPr lvl="1"/>
            <a:r>
              <a:rPr lang="en-GB" sz="1600" dirty="0"/>
              <a:t>Policies of regional and national authorities must also address </a:t>
            </a:r>
            <a:r>
              <a:rPr lang="en-GB" sz="1600" b="1" dirty="0"/>
              <a:t>planning/building codes </a:t>
            </a:r>
            <a:r>
              <a:rPr lang="en-GB" sz="1600" dirty="0"/>
              <a:t>+  </a:t>
            </a:r>
            <a:r>
              <a:rPr lang="en-GB" sz="1600" b="1" dirty="0"/>
              <a:t>investment in resilience issues </a:t>
            </a:r>
            <a:r>
              <a:rPr lang="en-GB" sz="1600" dirty="0"/>
              <a:t>(also, climate change mitigation/adaptation) - if schemes to be politically and commercially feasible at national level.</a:t>
            </a:r>
          </a:p>
          <a:p>
            <a:pPr lvl="1"/>
            <a:r>
              <a:rPr lang="en-GB" sz="1600" b="1" dirty="0"/>
              <a:t>Investment in/usage of tools/technology </a:t>
            </a:r>
            <a:r>
              <a:rPr lang="en-GB" sz="1600" dirty="0"/>
              <a:t>that (re)insurance market can also provide, e.g. seismic data, flood mapping etc </a:t>
            </a:r>
          </a:p>
          <a:p>
            <a:pPr lvl="1"/>
            <a:r>
              <a:rPr lang="en-GB" sz="1600" dirty="0"/>
              <a:t>Recurring political/economic challenge in every country of treating </a:t>
            </a:r>
            <a:r>
              <a:rPr lang="en-GB" sz="1600" b="1" dirty="0"/>
              <a:t>insureds and those without insurance equitably i</a:t>
            </a:r>
            <a:r>
              <a:rPr lang="en-GB" sz="1600" dirty="0"/>
              <a:t>n the eyes of all both before </a:t>
            </a:r>
            <a:r>
              <a:rPr lang="en-GB" sz="1600" b="1" i="1" dirty="0"/>
              <a:t>and</a:t>
            </a:r>
            <a:r>
              <a:rPr lang="en-GB" sz="1600" dirty="0"/>
              <a:t> in the aftermath of a major event</a:t>
            </a:r>
          </a:p>
          <a:p>
            <a:pPr marL="457200" lvl="1" indent="0">
              <a:buNone/>
            </a:pPr>
            <a:endParaRPr lang="en-GB" sz="2000" dirty="0"/>
          </a:p>
          <a:p>
            <a:pPr lvl="1"/>
            <a:endParaRPr lang="en-GB" sz="2000" dirty="0"/>
          </a:p>
          <a:p>
            <a:pPr marL="514350" indent="-514350">
              <a:buFont typeface="+mj-lt"/>
              <a:buAutoNum type="arabicPeriod" startAt="3"/>
            </a:pPr>
            <a:endParaRPr lang="en-GB" sz="2000" dirty="0"/>
          </a:p>
          <a:p>
            <a:pPr marL="0" indent="0">
              <a:buNone/>
            </a:pPr>
            <a:endParaRPr lang="en-GB" sz="2000" dirty="0"/>
          </a:p>
        </p:txBody>
      </p:sp>
    </p:spTree>
    <p:extLst>
      <p:ext uri="{BB962C8B-B14F-4D97-AF65-F5344CB8AC3E}">
        <p14:creationId xmlns:p14="http://schemas.microsoft.com/office/powerpoint/2010/main" val="2456086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B6CBC-7632-4D46-8F04-B65AA5CD1028}"/>
              </a:ext>
            </a:extLst>
          </p:cNvPr>
          <p:cNvSpPr>
            <a:spLocks noGrp="1"/>
          </p:cNvSpPr>
          <p:nvPr>
            <p:ph type="title"/>
          </p:nvPr>
        </p:nvSpPr>
        <p:spPr>
          <a:xfrm>
            <a:off x="4384039" y="365125"/>
            <a:ext cx="7164493" cy="1325563"/>
          </a:xfrm>
        </p:spPr>
        <p:txBody>
          <a:bodyPr>
            <a:normAutofit/>
          </a:bodyPr>
          <a:lstStyle/>
          <a:p>
            <a:r>
              <a:rPr lang="en-US" sz="2100" b="1" dirty="0"/>
              <a:t>Catastrophic Events, Insurance, Climate Change and Insurability</a:t>
            </a:r>
            <a:br>
              <a:rPr lang="en-US" sz="2100" b="1" dirty="0"/>
            </a:br>
            <a:r>
              <a:rPr lang="en-US" sz="2100" b="1" dirty="0"/>
              <a:t>from an international perspective</a:t>
            </a:r>
            <a:br>
              <a:rPr lang="en-US" sz="2100" b="1" dirty="0"/>
            </a:br>
            <a:endParaRPr lang="en-GB" sz="2100" dirty="0"/>
          </a:p>
        </p:txBody>
      </p:sp>
      <p:pic>
        <p:nvPicPr>
          <p:cNvPr id="14" name="Picture 13" descr="AidaLogo.jpg">
            <a:extLst>
              <a:ext uri="{FF2B5EF4-FFF2-40B4-BE49-F238E27FC236}">
                <a16:creationId xmlns:a16="http://schemas.microsoft.com/office/drawing/2014/main" id="{CF13375C-45AE-4BC8-9E7A-C0C38217EE3F}"/>
              </a:ext>
            </a:extLst>
          </p:cNvPr>
          <p:cNvPicPr>
            <a:picLocks noChangeAspect="1"/>
          </p:cNvPicPr>
          <p:nvPr/>
        </p:nvPicPr>
        <p:blipFill>
          <a:blip r:embed="rId3" cstate="print"/>
          <a:stretch>
            <a:fillRect/>
          </a:stretch>
        </p:blipFill>
        <p:spPr>
          <a:xfrm>
            <a:off x="480060" y="2422385"/>
            <a:ext cx="3425957" cy="2012749"/>
          </a:xfrm>
          <a:prstGeom prst="rect">
            <a:avLst/>
          </a:prstGeom>
        </p:spPr>
      </p:pic>
      <p:sp>
        <p:nvSpPr>
          <p:cNvPr id="3" name="Content Placeholder 2">
            <a:extLst>
              <a:ext uri="{FF2B5EF4-FFF2-40B4-BE49-F238E27FC236}">
                <a16:creationId xmlns:a16="http://schemas.microsoft.com/office/drawing/2014/main" id="{1027C3B8-07EA-4D67-A441-D3CEBF1DA196}"/>
              </a:ext>
            </a:extLst>
          </p:cNvPr>
          <p:cNvSpPr>
            <a:spLocks noGrp="1"/>
          </p:cNvSpPr>
          <p:nvPr>
            <p:ph idx="1"/>
          </p:nvPr>
        </p:nvSpPr>
        <p:spPr>
          <a:xfrm>
            <a:off x="4387515" y="2022601"/>
            <a:ext cx="7161017" cy="4154361"/>
          </a:xfrm>
        </p:spPr>
        <p:txBody>
          <a:bodyPr>
            <a:normAutofit lnSpcReduction="10000"/>
          </a:bodyPr>
          <a:lstStyle/>
          <a:p>
            <a:pPr marL="457200" indent="-457200">
              <a:buFont typeface="+mj-lt"/>
              <a:buAutoNum type="arabicPeriod" startAt="5"/>
            </a:pPr>
            <a:r>
              <a:rPr lang="en-GB" sz="2000" b="1" dirty="0"/>
              <a:t>Hybrid Natural and Man-made Disasters </a:t>
            </a:r>
          </a:p>
          <a:p>
            <a:pPr marL="914400" lvl="1" indent="-457200">
              <a:buFont typeface="+mj-lt"/>
              <a:buAutoNum type="arabicPeriod" startAt="5"/>
            </a:pPr>
            <a:endParaRPr lang="en-GB" sz="2000" dirty="0"/>
          </a:p>
          <a:p>
            <a:pPr lvl="1"/>
            <a:r>
              <a:rPr lang="en-GB" sz="1400" dirty="0"/>
              <a:t>Proposals in Morocco and provisions/discussions in other countries have distinguished “</a:t>
            </a:r>
            <a:r>
              <a:rPr lang="en-GB" sz="1400" b="1" dirty="0"/>
              <a:t>natural</a:t>
            </a:r>
            <a:r>
              <a:rPr lang="en-GB" sz="1400" dirty="0"/>
              <a:t>” disasters from </a:t>
            </a:r>
            <a:r>
              <a:rPr lang="en-GB" sz="1400" b="1" dirty="0"/>
              <a:t>man-made</a:t>
            </a:r>
            <a:r>
              <a:rPr lang="en-GB" sz="1400" dirty="0"/>
              <a:t> ones, but distinction not always so clear-cut.</a:t>
            </a:r>
          </a:p>
          <a:p>
            <a:pPr lvl="1"/>
            <a:r>
              <a:rPr lang="en-GB" sz="1400" dirty="0"/>
              <a:t>A disaster may be “declared”/certified by appropriate authority, but challenges where cause/consequence confused.</a:t>
            </a:r>
          </a:p>
          <a:p>
            <a:pPr lvl="1"/>
            <a:r>
              <a:rPr lang="en-GB" sz="1400" dirty="0"/>
              <a:t>Of particular relevance - instances of flooding, landslides or wildfires – role of human intervention, not entirely “natural” (cf. also failure to tackle climate change) </a:t>
            </a:r>
          </a:p>
          <a:p>
            <a:pPr lvl="1"/>
            <a:r>
              <a:rPr lang="en-GB" sz="1400" dirty="0"/>
              <a:t>Munich Re* have cited at least three instances by way of illustration where disasters wrongly deemed “natural” ones: </a:t>
            </a:r>
            <a:r>
              <a:rPr lang="en-GB" sz="1400" b="1" dirty="0" err="1"/>
              <a:t>Vajont</a:t>
            </a:r>
            <a:r>
              <a:rPr lang="en-GB" sz="1400" b="1" dirty="0"/>
              <a:t> Dam landslide</a:t>
            </a:r>
            <a:r>
              <a:rPr lang="en-GB" sz="1400" dirty="0"/>
              <a:t>, Italy (1963); </a:t>
            </a:r>
            <a:r>
              <a:rPr lang="en-GB" sz="1400" b="1" dirty="0" err="1"/>
              <a:t>Tesero</a:t>
            </a:r>
            <a:r>
              <a:rPr lang="en-GB" sz="1400" b="1" dirty="0"/>
              <a:t> Dam breach</a:t>
            </a:r>
            <a:r>
              <a:rPr lang="en-GB" sz="1400" dirty="0"/>
              <a:t>, </a:t>
            </a:r>
            <a:r>
              <a:rPr lang="en-GB" sz="1400"/>
              <a:t>Tesero</a:t>
            </a:r>
            <a:r>
              <a:rPr lang="en-GB" sz="1400" dirty="0"/>
              <a:t>, Italy (1985); and </a:t>
            </a:r>
            <a:r>
              <a:rPr lang="en-GB" sz="1400" b="1" dirty="0"/>
              <a:t>Indonesia forest fires </a:t>
            </a:r>
            <a:r>
              <a:rPr lang="en-GB" sz="1400" dirty="0"/>
              <a:t>(2015).</a:t>
            </a:r>
          </a:p>
          <a:p>
            <a:pPr lvl="1"/>
            <a:r>
              <a:rPr lang="en-GB" sz="1400" dirty="0"/>
              <a:t>Significant role of dam construction/operation in </a:t>
            </a:r>
            <a:r>
              <a:rPr lang="en-GB" sz="1400" b="1" dirty="0"/>
              <a:t>Morocco</a:t>
            </a:r>
            <a:r>
              <a:rPr lang="en-GB" sz="1400" dirty="0"/>
              <a:t>’s water-related measures/risk prevention + questions about long-term viability of dams in face of growing impact of climate change of particular note.</a:t>
            </a:r>
          </a:p>
          <a:p>
            <a:pPr lvl="1"/>
            <a:r>
              <a:rPr lang="en-GB" sz="1400" dirty="0"/>
              <a:t>Cases of devastation involving dams in </a:t>
            </a:r>
            <a:r>
              <a:rPr lang="en-GB" sz="1400" b="1" dirty="0"/>
              <a:t>Brazi</a:t>
            </a:r>
            <a:r>
              <a:rPr lang="en-GB" sz="1400" dirty="0"/>
              <a:t>l (Minas Gerais, 2016 and 2019) and </a:t>
            </a:r>
            <a:r>
              <a:rPr lang="en-GB" sz="1400" b="1" dirty="0"/>
              <a:t>Australia</a:t>
            </a:r>
            <a:r>
              <a:rPr lang="en-GB" sz="1400" dirty="0"/>
              <a:t> (Brisbane floods, 2011) have been considered extensively by the AIDA CCEWP over recent years. Contentious policy issues and class actions and cross-actions involving the role of authorities in trying to prevent natural disasters =&gt; bound to become a feature in more jurisdictions over time with potential liability challenges. </a:t>
            </a:r>
          </a:p>
          <a:p>
            <a:pPr marL="0" indent="0">
              <a:buNone/>
            </a:pPr>
            <a:endParaRPr lang="en-GB" sz="2000" dirty="0"/>
          </a:p>
          <a:p>
            <a:pPr marL="0" indent="0">
              <a:buNone/>
            </a:pPr>
            <a:endParaRPr lang="en-GB" sz="2000" dirty="0"/>
          </a:p>
        </p:txBody>
      </p:sp>
      <p:sp>
        <p:nvSpPr>
          <p:cNvPr id="4" name="Footer Placeholder 3">
            <a:extLst>
              <a:ext uri="{FF2B5EF4-FFF2-40B4-BE49-F238E27FC236}">
                <a16:creationId xmlns:a16="http://schemas.microsoft.com/office/drawing/2014/main" id="{AFE8D797-3187-49C8-8952-894F50310FAE}"/>
              </a:ext>
            </a:extLst>
          </p:cNvPr>
          <p:cNvSpPr>
            <a:spLocks noGrp="1"/>
          </p:cNvSpPr>
          <p:nvPr>
            <p:ph type="ftr" sz="quarter" idx="11"/>
          </p:nvPr>
        </p:nvSpPr>
        <p:spPr/>
        <p:txBody>
          <a:bodyPr/>
          <a:lstStyle/>
          <a:p>
            <a:r>
              <a:rPr lang="en-GB" i="1" dirty="0"/>
              <a:t>* source: Wolfgang </a:t>
            </a:r>
            <a:r>
              <a:rPr lang="en-GB" i="1" dirty="0" err="1"/>
              <a:t>Kron</a:t>
            </a:r>
            <a:r>
              <a:rPr lang="en-GB" i="1" dirty="0"/>
              <a:t>, Head of Research,  19.7.2016</a:t>
            </a:r>
          </a:p>
        </p:txBody>
      </p:sp>
    </p:spTree>
    <p:extLst>
      <p:ext uri="{BB962C8B-B14F-4D97-AF65-F5344CB8AC3E}">
        <p14:creationId xmlns:p14="http://schemas.microsoft.com/office/powerpoint/2010/main" val="2480513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B6CBC-7632-4D46-8F04-B65AA5CD1028}"/>
              </a:ext>
            </a:extLst>
          </p:cNvPr>
          <p:cNvSpPr>
            <a:spLocks noGrp="1"/>
          </p:cNvSpPr>
          <p:nvPr>
            <p:ph type="title"/>
          </p:nvPr>
        </p:nvSpPr>
        <p:spPr>
          <a:xfrm>
            <a:off x="4384039" y="365125"/>
            <a:ext cx="7164493" cy="1325563"/>
          </a:xfrm>
        </p:spPr>
        <p:txBody>
          <a:bodyPr>
            <a:normAutofit/>
          </a:bodyPr>
          <a:lstStyle/>
          <a:p>
            <a:r>
              <a:rPr lang="en-US" sz="2100" b="1" dirty="0"/>
              <a:t>Catastrophic Events, Insurance, Climate Change and Insurability</a:t>
            </a:r>
            <a:br>
              <a:rPr lang="en-US" sz="2100" b="1" dirty="0"/>
            </a:br>
            <a:r>
              <a:rPr lang="en-US" sz="2100" b="1" dirty="0"/>
              <a:t>from an international perspective</a:t>
            </a:r>
            <a:br>
              <a:rPr lang="en-US" sz="2100" b="1" dirty="0"/>
            </a:br>
            <a:endParaRPr lang="en-GB" sz="2100" dirty="0"/>
          </a:p>
        </p:txBody>
      </p:sp>
      <p:pic>
        <p:nvPicPr>
          <p:cNvPr id="14" name="Picture 13" descr="AidaLogo.jpg">
            <a:extLst>
              <a:ext uri="{FF2B5EF4-FFF2-40B4-BE49-F238E27FC236}">
                <a16:creationId xmlns:a16="http://schemas.microsoft.com/office/drawing/2014/main" id="{CF13375C-45AE-4BC8-9E7A-C0C38217EE3F}"/>
              </a:ext>
            </a:extLst>
          </p:cNvPr>
          <p:cNvPicPr>
            <a:picLocks noChangeAspect="1"/>
          </p:cNvPicPr>
          <p:nvPr/>
        </p:nvPicPr>
        <p:blipFill>
          <a:blip r:embed="rId3" cstate="print"/>
          <a:stretch>
            <a:fillRect/>
          </a:stretch>
        </p:blipFill>
        <p:spPr>
          <a:xfrm>
            <a:off x="480060" y="2422385"/>
            <a:ext cx="3425957" cy="2012749"/>
          </a:xfrm>
          <a:prstGeom prst="rect">
            <a:avLst/>
          </a:prstGeom>
        </p:spPr>
      </p:pic>
      <p:sp>
        <p:nvSpPr>
          <p:cNvPr id="3" name="Content Placeholder 2">
            <a:extLst>
              <a:ext uri="{FF2B5EF4-FFF2-40B4-BE49-F238E27FC236}">
                <a16:creationId xmlns:a16="http://schemas.microsoft.com/office/drawing/2014/main" id="{1027C3B8-07EA-4D67-A441-D3CEBF1DA196}"/>
              </a:ext>
            </a:extLst>
          </p:cNvPr>
          <p:cNvSpPr>
            <a:spLocks noGrp="1"/>
          </p:cNvSpPr>
          <p:nvPr>
            <p:ph idx="1"/>
          </p:nvPr>
        </p:nvSpPr>
        <p:spPr>
          <a:xfrm>
            <a:off x="4387515" y="2022601"/>
            <a:ext cx="7161017" cy="4154361"/>
          </a:xfrm>
        </p:spPr>
        <p:txBody>
          <a:bodyPr>
            <a:normAutofit fontScale="92500" lnSpcReduction="20000"/>
          </a:bodyPr>
          <a:lstStyle/>
          <a:p>
            <a:pPr marL="457200" indent="-457200">
              <a:buFont typeface="+mj-lt"/>
              <a:buAutoNum type="arabicPeriod" startAt="6"/>
            </a:pPr>
            <a:r>
              <a:rPr lang="en-GB" sz="2000" b="1" dirty="0"/>
              <a:t>Parametric Insurance &amp; Agriculture Risks</a:t>
            </a:r>
          </a:p>
          <a:p>
            <a:pPr marL="914400" lvl="1" indent="-457200">
              <a:buFont typeface="+mj-lt"/>
              <a:buAutoNum type="arabicPeriod" startAt="5"/>
            </a:pPr>
            <a:endParaRPr lang="en-GB" sz="2000" dirty="0"/>
          </a:p>
          <a:p>
            <a:pPr lvl="1"/>
            <a:r>
              <a:rPr lang="en-GB" sz="2000" dirty="0"/>
              <a:t>Concerns about viability/affordability of </a:t>
            </a:r>
            <a:r>
              <a:rPr lang="en-GB" sz="2000" b="1" i="1" dirty="0"/>
              <a:t>traditional</a:t>
            </a:r>
            <a:r>
              <a:rPr lang="en-GB" sz="2000" dirty="0"/>
              <a:t> insurance products for many whose livelihoods depend on agriculture =&gt; more </a:t>
            </a:r>
            <a:r>
              <a:rPr lang="en-GB" sz="2000" b="1" i="1" dirty="0"/>
              <a:t>streamlined</a:t>
            </a:r>
            <a:r>
              <a:rPr lang="en-GB" sz="2000" dirty="0"/>
              <a:t> approaches being adopted in many countries including Morocco. </a:t>
            </a:r>
          </a:p>
          <a:p>
            <a:pPr lvl="1"/>
            <a:r>
              <a:rPr lang="en-GB" sz="2000" dirty="0"/>
              <a:t>Beyond government subsidies for agriculture risks, a range of </a:t>
            </a:r>
            <a:r>
              <a:rPr lang="en-GB" sz="2000" b="1" i="1" dirty="0"/>
              <a:t>parametric insurance solutions </a:t>
            </a:r>
            <a:r>
              <a:rPr lang="en-GB" sz="2000" dirty="0"/>
              <a:t>are being introduced for many of the most vulnerable/poorest. </a:t>
            </a:r>
          </a:p>
          <a:p>
            <a:pPr lvl="1"/>
            <a:r>
              <a:rPr lang="en-GB" sz="2000" dirty="0"/>
              <a:t>Rapid post-event </a:t>
            </a:r>
            <a:r>
              <a:rPr lang="en-GB" sz="2000" i="1" dirty="0"/>
              <a:t>payments</a:t>
            </a:r>
            <a:r>
              <a:rPr lang="en-GB" sz="2000" dirty="0"/>
              <a:t> are </a:t>
            </a:r>
            <a:r>
              <a:rPr lang="en-GB" sz="2000" b="1" i="1" dirty="0"/>
              <a:t>triggered by data readings </a:t>
            </a:r>
            <a:r>
              <a:rPr lang="en-GB" sz="2000" dirty="0"/>
              <a:t>for drought, rainfall, storms etc </a:t>
            </a:r>
            <a:r>
              <a:rPr lang="en-GB" sz="2000" b="1" i="1" dirty="0"/>
              <a:t>without</a:t>
            </a:r>
            <a:r>
              <a:rPr lang="en-GB" sz="2000" dirty="0"/>
              <a:t> need for costly/lengthy indemnity/causation issues needing to be pursued to expedite recovery</a:t>
            </a:r>
          </a:p>
          <a:p>
            <a:pPr lvl="1"/>
            <a:r>
              <a:rPr lang="en-GB" sz="2000" dirty="0"/>
              <a:t>Essential, however, as seen in other jurisdictions, that national </a:t>
            </a:r>
            <a:r>
              <a:rPr lang="en-GB" sz="2000" b="1" i="1" dirty="0"/>
              <a:t>regulatory and legal frameworks </a:t>
            </a:r>
            <a:r>
              <a:rPr lang="en-GB" sz="2000" dirty="0"/>
              <a:t>evolve to permit such methods to be supervised and operated soundly, beyond existing parameters </a:t>
            </a:r>
            <a:r>
              <a:rPr lang="en-GB" sz="2000" b="1" i="1" dirty="0"/>
              <a:t>and</a:t>
            </a:r>
            <a:r>
              <a:rPr lang="en-GB" sz="2000" dirty="0"/>
              <a:t> without damaging existing insurance business.  </a:t>
            </a:r>
          </a:p>
          <a:p>
            <a:pPr marL="0" indent="0">
              <a:buNone/>
            </a:pPr>
            <a:endParaRPr lang="en-GB" sz="2000" dirty="0"/>
          </a:p>
          <a:p>
            <a:pPr marL="0" indent="0">
              <a:buNone/>
            </a:pPr>
            <a:endParaRPr lang="en-GB" sz="2000" dirty="0"/>
          </a:p>
        </p:txBody>
      </p:sp>
    </p:spTree>
    <p:extLst>
      <p:ext uri="{BB962C8B-B14F-4D97-AF65-F5344CB8AC3E}">
        <p14:creationId xmlns:p14="http://schemas.microsoft.com/office/powerpoint/2010/main" val="19322561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514</TotalTime>
  <Words>1859</Words>
  <Application>Microsoft Office PowerPoint</Application>
  <PresentationFormat>Widescreen</PresentationFormat>
  <Paragraphs>169</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      Association Internationale de Droit des Assurances International Insurance Law Association  Associazione Internazionale di Diritto delle Assicurazioni Internationale Vereinigung Versicherungsrecht Asociacion Internacional de Derecho de Seguros </vt:lpstr>
      <vt:lpstr>Catastrophic Events, Insurance, Climate Change and Insurability from an international perspective </vt:lpstr>
      <vt:lpstr>Catastrophic Events, Insurance, Climate Change and Insurability from an international perspective </vt:lpstr>
      <vt:lpstr>Catastrophic Events, Insurance, Climate Change and Insurability from an international perspective </vt:lpstr>
      <vt:lpstr>Catastrophic Events, Insurance, Climate Change and Insurability from an international perspective </vt:lpstr>
      <vt:lpstr>Catastrophic Events, Insurance, Climate Change and Insurability from an international perspective </vt:lpstr>
      <vt:lpstr>Catastrophic Events, Insurance, Climate Change and Insurability from an international perspective </vt:lpstr>
      <vt:lpstr>Catastrophic Events, Insurance, Climate Change and Insurability from an international perspective </vt:lpstr>
      <vt:lpstr>Catastrophic Events, Insurance, Climate Change and Insurability from an international perspective </vt:lpstr>
      <vt:lpstr>Catastrophic Events, Insurance, Climate Change and Insurability from an international perspective </vt:lpstr>
      <vt:lpstr>Catastrophic Events, Insurance, Climate Change and Insurability from an international perspective </vt:lpstr>
      <vt:lpstr>      Association Internationale de Droit des Assurances International Insurance Law Association  Associazione Internazionale di Diritto delle Assicurazioni Internationale Vereinigung Versicherungsrecht Asociacion Internacional de Derecho de Seguros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Association Internationale de Droit des Assurances International Insurance Law Association  Associazione Internazionale di Diritto delle Assicurazioni Internationale Vereinigung Versicherungsrecht Asociacion Internacional de Derecho de Seguros </dc:title>
  <dc:creator>Tim Hardy</dc:creator>
  <cp:lastModifiedBy>Tim Hardy</cp:lastModifiedBy>
  <cp:revision>19</cp:revision>
  <cp:lastPrinted>2019-04-20T15:03:43Z</cp:lastPrinted>
  <dcterms:created xsi:type="dcterms:W3CDTF">2019-04-20T12:55:57Z</dcterms:created>
  <dcterms:modified xsi:type="dcterms:W3CDTF">2019-04-24T21:20:58Z</dcterms:modified>
</cp:coreProperties>
</file>